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1" r:id="rId6"/>
    <p:sldId id="260" r:id="rId7"/>
    <p:sldId id="272" r:id="rId8"/>
    <p:sldId id="261" r:id="rId9"/>
    <p:sldId id="262" r:id="rId10"/>
    <p:sldId id="270" r:id="rId11"/>
    <p:sldId id="263" r:id="rId12"/>
    <p:sldId id="264" r:id="rId13"/>
    <p:sldId id="265" r:id="rId14"/>
    <p:sldId id="266" r:id="rId15"/>
    <p:sldId id="267" r:id="rId16"/>
    <p:sldId id="268" r:id="rId17"/>
  </p:sldIdLst>
  <p:sldSz cx="18288000" cy="10287000"/>
  <p:notesSz cx="6858000" cy="9144000"/>
  <p:embeddedFontLst>
    <p:embeddedFont>
      <p:font typeface="Canva Sans Bold" panose="020B0600000101010101" charset="0"/>
      <p:regular r:id="rId18"/>
    </p:embeddedFont>
    <p:embeddedFont>
      <p:font typeface="Poppins" panose="020B0600000101010101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Telegraf Heavy" panose="020B0600000101010101" charset="0"/>
      <p:regular r:id="rId24"/>
    </p:embeddedFont>
    <p:embeddedFont>
      <p:font typeface="210 합창단" panose="020B0600000101010101" charset="-127"/>
      <p:regular r:id="rId25"/>
    </p:embeddedFont>
    <p:embeddedFont>
      <p:font typeface="210 합창단 Bold" panose="020B0600000101010101" charset="-127"/>
      <p:regular r:id="rId26"/>
    </p:embeddedFont>
    <p:embeddedFont>
      <p:font typeface="Telegraf Bold" panose="020B0600000101010101" charset="0"/>
      <p:regular r:id="rId27"/>
    </p:embeddedFont>
    <p:embeddedFont>
      <p:font typeface="210 합창단 Light" panose="020B0600000101010101" charset="-127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1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jpe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10" Type="http://schemas.openxmlformats.org/officeDocument/2006/relationships/image" Target="../media/image31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4076700" y="5266160"/>
            <a:ext cx="5854700" cy="711200"/>
            <a:chOff x="0" y="0"/>
            <a:chExt cx="7806267" cy="9482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806309" cy="948309"/>
            </a:xfrm>
            <a:custGeom>
              <a:avLst/>
              <a:gdLst/>
              <a:ahLst/>
              <a:cxnLst/>
              <a:rect l="l" t="t" r="r" b="b"/>
              <a:pathLst>
                <a:path w="7806309" h="948309">
                  <a:moveTo>
                    <a:pt x="0" y="0"/>
                  </a:moveTo>
                  <a:lnTo>
                    <a:pt x="7806309" y="0"/>
                  </a:lnTo>
                  <a:lnTo>
                    <a:pt x="7806309" y="948309"/>
                  </a:lnTo>
                  <a:lnTo>
                    <a:pt x="0" y="9483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14" b="-110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8760000">
            <a:off x="15752232" y="2041433"/>
            <a:ext cx="736600" cy="482600"/>
            <a:chOff x="0" y="0"/>
            <a:chExt cx="982133" cy="64346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82091" cy="643509"/>
            </a:xfrm>
            <a:custGeom>
              <a:avLst/>
              <a:gdLst/>
              <a:ahLst/>
              <a:cxnLst/>
              <a:rect l="l" t="t" r="r" b="b"/>
              <a:pathLst>
                <a:path w="982091" h="643509">
                  <a:moveTo>
                    <a:pt x="0" y="0"/>
                  </a:moveTo>
                  <a:lnTo>
                    <a:pt x="982091" y="0"/>
                  </a:lnTo>
                  <a:lnTo>
                    <a:pt x="982091" y="643509"/>
                  </a:lnTo>
                  <a:lnTo>
                    <a:pt x="0" y="6435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9" r="-234" b="6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 rot="-2340000">
            <a:off x="9061450" y="7335184"/>
            <a:ext cx="1358900" cy="889000"/>
            <a:chOff x="0" y="0"/>
            <a:chExt cx="1811867" cy="11853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11909" cy="1185291"/>
            </a:xfrm>
            <a:custGeom>
              <a:avLst/>
              <a:gdLst/>
              <a:ahLst/>
              <a:cxnLst/>
              <a:rect l="l" t="t" r="r" b="b"/>
              <a:pathLst>
                <a:path w="1811909" h="1185291">
                  <a:moveTo>
                    <a:pt x="0" y="0"/>
                  </a:moveTo>
                  <a:lnTo>
                    <a:pt x="1811909" y="0"/>
                  </a:lnTo>
                  <a:lnTo>
                    <a:pt x="1811909" y="1185291"/>
                  </a:lnTo>
                  <a:lnTo>
                    <a:pt x="0" y="11852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55" r="-153" b="-3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0883900" y="2514600"/>
            <a:ext cx="5676900" cy="6172200"/>
            <a:chOff x="0" y="0"/>
            <a:chExt cx="7569200" cy="8229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569200" cy="8229600"/>
            </a:xfrm>
            <a:custGeom>
              <a:avLst/>
              <a:gdLst/>
              <a:ahLst/>
              <a:cxnLst/>
              <a:rect l="l" t="t" r="r" b="b"/>
              <a:pathLst>
                <a:path w="7569200" h="8229600">
                  <a:moveTo>
                    <a:pt x="0" y="0"/>
                  </a:moveTo>
                  <a:lnTo>
                    <a:pt x="7569200" y="0"/>
                  </a:lnTo>
                  <a:lnTo>
                    <a:pt x="7569200" y="8229600"/>
                  </a:lnTo>
                  <a:lnTo>
                    <a:pt x="0" y="8229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83" r="-83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413415" y="2279383"/>
            <a:ext cx="10257368" cy="4221436"/>
            <a:chOff x="0" y="0"/>
            <a:chExt cx="13676491" cy="562858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676491" cy="5628581"/>
            </a:xfrm>
            <a:custGeom>
              <a:avLst/>
              <a:gdLst/>
              <a:ahLst/>
              <a:cxnLst/>
              <a:rect l="l" t="t" r="r" b="b"/>
              <a:pathLst>
                <a:path w="13676491" h="5628581">
                  <a:moveTo>
                    <a:pt x="0" y="0"/>
                  </a:moveTo>
                  <a:lnTo>
                    <a:pt x="13676491" y="0"/>
                  </a:lnTo>
                  <a:lnTo>
                    <a:pt x="13676491" y="5628581"/>
                  </a:lnTo>
                  <a:lnTo>
                    <a:pt x="0" y="56285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171450"/>
              <a:ext cx="13676491" cy="545713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461"/>
                </a:lnSpc>
              </a:pPr>
              <a:r>
                <a:rPr lang="en-US" sz="9499" spc="-117" dirty="0">
                  <a:solidFill>
                    <a:srgbClr val="000000"/>
                  </a:solidFill>
                  <a:latin typeface="210 합창단 Light"/>
                  <a:ea typeface="210 합창단 Light"/>
                  <a:cs typeface="210 합창단 Light"/>
                  <a:sym typeface="210 합창단 Light"/>
                </a:rPr>
                <a:t>"</a:t>
              </a:r>
              <a:r>
                <a:rPr lang="en-US" sz="9499" spc="-117" dirty="0" err="1">
                  <a:solidFill>
                    <a:srgbClr val="000000"/>
                  </a:solidFill>
                  <a:latin typeface="210 합창단 Light"/>
                  <a:ea typeface="210 합창단 Light"/>
                  <a:cs typeface="210 합창단 Light"/>
                  <a:sym typeface="210 합창단 Light"/>
                </a:rPr>
                <a:t>최첨단</a:t>
              </a:r>
              <a:r>
                <a:rPr lang="en-US" sz="9499" spc="-117" dirty="0">
                  <a:solidFill>
                    <a:srgbClr val="000000"/>
                  </a:solidFill>
                  <a:latin typeface="210 합창단 Light"/>
                  <a:ea typeface="210 합창단 Light"/>
                  <a:cs typeface="210 합창단 Light"/>
                  <a:sym typeface="210 합창단 Light"/>
                </a:rPr>
                <a:t> </a:t>
              </a:r>
              <a:r>
                <a:rPr lang="en-US" sz="9499" spc="-117" dirty="0" err="1">
                  <a:solidFill>
                    <a:srgbClr val="000000"/>
                  </a:solidFill>
                  <a:latin typeface="210 합창단 Light"/>
                  <a:ea typeface="210 합창단 Light"/>
                  <a:cs typeface="210 합창단 Light"/>
                  <a:sym typeface="210 합창단 Light"/>
                </a:rPr>
                <a:t>쓰레기통</a:t>
              </a:r>
              <a:r>
                <a:rPr lang="en-US" sz="9499" spc="-117" dirty="0">
                  <a:solidFill>
                    <a:srgbClr val="000000"/>
                  </a:solidFill>
                  <a:latin typeface="210 합창단 Light"/>
                  <a:ea typeface="210 합창단 Light"/>
                  <a:cs typeface="210 합창단 Light"/>
                  <a:sym typeface="210 합창단 Light"/>
                </a:rPr>
                <a:t>“</a:t>
              </a:r>
            </a:p>
            <a:p>
              <a:pPr algn="l">
                <a:lnSpc>
                  <a:spcPts val="9461"/>
                </a:lnSpc>
              </a:pPr>
              <a:r>
                <a:rPr lang="en-US" sz="9499" spc="-117" dirty="0">
                  <a:solidFill>
                    <a:srgbClr val="000000"/>
                  </a:solidFill>
                  <a:latin typeface="210 합창단 Light"/>
                  <a:ea typeface="210 합창단 Light"/>
                  <a:cs typeface="210 합창단 Light"/>
                  <a:sym typeface="210 합창단 Light"/>
                </a:rPr>
                <a:t>               (3차 </a:t>
              </a:r>
              <a:r>
                <a:rPr lang="en-US" sz="9499" spc="-117" dirty="0" err="1">
                  <a:solidFill>
                    <a:srgbClr val="000000"/>
                  </a:solidFill>
                  <a:latin typeface="210 합창단 Light"/>
                  <a:ea typeface="210 합창단 Light"/>
                  <a:cs typeface="210 합창단 Light"/>
                  <a:sym typeface="210 합창단 Light"/>
                </a:rPr>
                <a:t>발표</a:t>
              </a:r>
              <a:r>
                <a:rPr lang="en-US" sz="9499" spc="-117" dirty="0">
                  <a:solidFill>
                    <a:srgbClr val="000000"/>
                  </a:solidFill>
                  <a:latin typeface="210 합창단 Light"/>
                  <a:ea typeface="210 합창단 Light"/>
                  <a:cs typeface="210 합창단 Light"/>
                  <a:sym typeface="210 합창단 Light"/>
                </a:rPr>
                <a:t>)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4171950" y="5234522"/>
            <a:ext cx="5664200" cy="774477"/>
            <a:chOff x="0" y="0"/>
            <a:chExt cx="7552267" cy="103263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552267" cy="1032636"/>
            </a:xfrm>
            <a:custGeom>
              <a:avLst/>
              <a:gdLst/>
              <a:ahLst/>
              <a:cxnLst/>
              <a:rect l="l" t="t" r="r" b="b"/>
              <a:pathLst>
                <a:path w="7552267" h="1032636">
                  <a:moveTo>
                    <a:pt x="0" y="0"/>
                  </a:moveTo>
                  <a:lnTo>
                    <a:pt x="7552267" y="0"/>
                  </a:lnTo>
                  <a:lnTo>
                    <a:pt x="7552267" y="1032636"/>
                  </a:lnTo>
                  <a:lnTo>
                    <a:pt x="0" y="10326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7552267" cy="104216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585"/>
                </a:lnSpc>
              </a:pPr>
              <a:r>
                <a:rPr lang="en-US" sz="2999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어드벤처디자인</a:t>
              </a:r>
              <a:r>
                <a:rPr lang="en-US" sz="2999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04분반 "</a:t>
              </a:r>
              <a:r>
                <a:rPr lang="en-US" sz="2999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잡채조</a:t>
              </a:r>
              <a:r>
                <a:rPr lang="en-US" sz="2999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"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228600" y="4130278"/>
            <a:ext cx="9099187" cy="2039144"/>
            <a:chOff x="0" y="0"/>
            <a:chExt cx="19584403" cy="182569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160936" y="0"/>
              <a:ext cx="18423467" cy="145838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en-US" sz="7998" spc="-111" dirty="0" err="1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쓰레기통</a:t>
              </a:r>
              <a:r>
                <a:rPr lang="en-US" sz="7998" spc="-111" dirty="0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 </a:t>
              </a:r>
            </a:p>
            <a:p>
              <a:pPr algn="ctr">
                <a:lnSpc>
                  <a:spcPts val="7967"/>
                </a:lnSpc>
              </a:pPr>
              <a:r>
                <a:rPr lang="ko-KR" altLang="en-US" sz="7998" spc="-111" dirty="0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시연 </a:t>
              </a:r>
              <a:r>
                <a:rPr lang="en-US" sz="7998" spc="-111" dirty="0" err="1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영상</a:t>
              </a:r>
              <a:endParaRPr lang="en-US" sz="7998" spc="-111" dirty="0">
                <a:solidFill>
                  <a:srgbClr val="000000"/>
                </a:solidFill>
                <a:latin typeface="210 합창단 Bold"/>
                <a:ea typeface="210 합창단 Bold"/>
                <a:cs typeface="210 합창단 Bold"/>
                <a:sym typeface="210 합창단 Bold"/>
              </a:endParaRPr>
            </a:p>
          </p:txBody>
        </p:sp>
      </p:grpSp>
      <p:pic>
        <p:nvPicPr>
          <p:cNvPr id="8" name="Picture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/>
          <a:stretch>
            <a:fillRect/>
          </a:stretch>
        </p:blipFill>
        <p:spPr>
          <a:xfrm>
            <a:off x="10058400" y="554700"/>
            <a:ext cx="5410200" cy="909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80200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7928898" y="2343299"/>
            <a:ext cx="3449986" cy="879632"/>
            <a:chOff x="0" y="0"/>
            <a:chExt cx="6063205" cy="15459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0" b="-117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2338116" y="2343299"/>
            <a:ext cx="3449986" cy="879632"/>
            <a:chOff x="0" y="0"/>
            <a:chExt cx="6063205" cy="154591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0" b="-117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2241550" y="742156"/>
            <a:ext cx="13817600" cy="1369270"/>
            <a:chOff x="0" y="0"/>
            <a:chExt cx="18423467" cy="182569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142875"/>
              <a:ext cx="18423467" cy="16828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en-US" sz="7998" spc="-111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코드 설명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706620" y="3720483"/>
            <a:ext cx="6712979" cy="5692111"/>
          </a:xfrm>
          <a:custGeom>
            <a:avLst/>
            <a:gdLst/>
            <a:ahLst/>
            <a:cxnLst/>
            <a:rect l="l" t="t" r="r" b="b"/>
            <a:pathLst>
              <a:path w="6712979" h="5692111">
                <a:moveTo>
                  <a:pt x="0" y="0"/>
                </a:moveTo>
                <a:lnTo>
                  <a:pt x="6712979" y="0"/>
                </a:lnTo>
                <a:lnTo>
                  <a:pt x="6712979" y="5692111"/>
                </a:lnTo>
                <a:lnTo>
                  <a:pt x="0" y="569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7667795" y="3720483"/>
            <a:ext cx="4403539" cy="5692111"/>
          </a:xfrm>
          <a:custGeom>
            <a:avLst/>
            <a:gdLst/>
            <a:ahLst/>
            <a:cxnLst/>
            <a:rect l="l" t="t" r="r" b="b"/>
            <a:pathLst>
              <a:path w="4403539" h="5692111">
                <a:moveTo>
                  <a:pt x="0" y="0"/>
                </a:moveTo>
                <a:lnTo>
                  <a:pt x="4403540" y="0"/>
                </a:lnTo>
                <a:lnTo>
                  <a:pt x="4403540" y="5692111"/>
                </a:lnTo>
                <a:lnTo>
                  <a:pt x="0" y="56921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448" b="-458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2319531" y="3720483"/>
            <a:ext cx="5340312" cy="5692111"/>
          </a:xfrm>
          <a:custGeom>
            <a:avLst/>
            <a:gdLst/>
            <a:ahLst/>
            <a:cxnLst/>
            <a:rect l="l" t="t" r="r" b="b"/>
            <a:pathLst>
              <a:path w="5340312" h="5692111">
                <a:moveTo>
                  <a:pt x="0" y="0"/>
                </a:moveTo>
                <a:lnTo>
                  <a:pt x="5340312" y="0"/>
                </a:lnTo>
                <a:lnTo>
                  <a:pt x="5340312" y="5692111"/>
                </a:lnTo>
                <a:lnTo>
                  <a:pt x="0" y="56921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649221" y="2083538"/>
            <a:ext cx="4401438" cy="1084915"/>
            <a:chOff x="0" y="0"/>
            <a:chExt cx="5868584" cy="144655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300133" cy="799769"/>
            </a:xfrm>
            <a:custGeom>
              <a:avLst/>
              <a:gdLst/>
              <a:ahLst/>
              <a:cxnLst/>
              <a:rect l="l" t="t" r="r" b="b"/>
              <a:pathLst>
                <a:path w="5300133" h="799769">
                  <a:moveTo>
                    <a:pt x="0" y="0"/>
                  </a:moveTo>
                  <a:lnTo>
                    <a:pt x="5300133" y="0"/>
                  </a:lnTo>
                  <a:lnTo>
                    <a:pt x="5300133" y="799769"/>
                  </a:lnTo>
                  <a:lnTo>
                    <a:pt x="0" y="7997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568451" y="637258"/>
              <a:ext cx="5300133" cy="80929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586"/>
                </a:lnSpc>
              </a:pPr>
              <a:r>
                <a:rPr lang="en-US" sz="3000" dirty="0" err="1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선언</a:t>
              </a:r>
              <a:r>
                <a:rPr lang="en-US" sz="3000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ko-KR" altLang="en-US" sz="3000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및</a:t>
              </a:r>
              <a:r>
                <a:rPr lang="en-US" sz="3000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라이브러리</a:t>
              </a:r>
              <a:endParaRPr lang="en-US" sz="3200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7666349" y="2558144"/>
            <a:ext cx="3976546" cy="896232"/>
            <a:chOff x="-1928" y="-395206"/>
            <a:chExt cx="5302061" cy="11949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300133" cy="799769"/>
            </a:xfrm>
            <a:custGeom>
              <a:avLst/>
              <a:gdLst/>
              <a:ahLst/>
              <a:cxnLst/>
              <a:rect l="l" t="t" r="r" b="b"/>
              <a:pathLst>
                <a:path w="5300133" h="799769">
                  <a:moveTo>
                    <a:pt x="0" y="0"/>
                  </a:moveTo>
                  <a:lnTo>
                    <a:pt x="5300133" y="0"/>
                  </a:lnTo>
                  <a:lnTo>
                    <a:pt x="5300133" y="799769"/>
                  </a:lnTo>
                  <a:lnTo>
                    <a:pt x="0" y="7997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-1928" y="-395206"/>
              <a:ext cx="5300133" cy="80929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586"/>
                </a:lnSpc>
              </a:pPr>
              <a:r>
                <a:rPr lang="en-US" sz="3200" dirty="0" err="1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SetUp</a:t>
              </a:r>
              <a:r>
                <a:rPr lang="en-US" sz="3200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200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함수</a:t>
              </a:r>
              <a:endParaRPr lang="en-US" sz="3200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3269528" y="2343330"/>
            <a:ext cx="3449986" cy="879632"/>
            <a:chOff x="0" y="0"/>
            <a:chExt cx="6063205" cy="154591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0" b="-117"/>
              </a:stretch>
            </a:blipFill>
          </p:spPr>
        </p:sp>
      </p:grpSp>
      <p:grpSp>
        <p:nvGrpSpPr>
          <p:cNvPr id="22" name="Group 22"/>
          <p:cNvGrpSpPr/>
          <p:nvPr/>
        </p:nvGrpSpPr>
        <p:grpSpPr>
          <a:xfrm>
            <a:off x="12968748" y="2483216"/>
            <a:ext cx="4008489" cy="630471"/>
            <a:chOff x="0" y="0"/>
            <a:chExt cx="5344652" cy="84062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5300133" cy="799769"/>
            </a:xfrm>
            <a:custGeom>
              <a:avLst/>
              <a:gdLst/>
              <a:ahLst/>
              <a:cxnLst/>
              <a:rect l="l" t="t" r="r" b="b"/>
              <a:pathLst>
                <a:path w="5300133" h="799769">
                  <a:moveTo>
                    <a:pt x="0" y="0"/>
                  </a:moveTo>
                  <a:lnTo>
                    <a:pt x="5300133" y="0"/>
                  </a:lnTo>
                  <a:lnTo>
                    <a:pt x="5300133" y="799769"/>
                  </a:lnTo>
                  <a:lnTo>
                    <a:pt x="0" y="7997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44519" y="31333"/>
              <a:ext cx="5300133" cy="80929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586"/>
                </a:lnSpc>
              </a:pPr>
              <a:r>
                <a:rPr lang="en-US" sz="3200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L</a:t>
              </a:r>
              <a:r>
                <a:rPr lang="en-US" sz="3200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oop </a:t>
              </a:r>
              <a:r>
                <a:rPr lang="en-US" sz="3200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함수</a:t>
              </a:r>
              <a:endParaRPr lang="en-US" sz="3200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896600" y="2544224"/>
            <a:ext cx="3449986" cy="879632"/>
            <a:chOff x="0" y="0"/>
            <a:chExt cx="6063205" cy="15459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0" b="-117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698068" y="2544193"/>
            <a:ext cx="3449986" cy="879632"/>
            <a:chOff x="0" y="0"/>
            <a:chExt cx="6063205" cy="154591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20" b="-117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2241550" y="742156"/>
            <a:ext cx="13817600" cy="1369270"/>
            <a:chOff x="0" y="0"/>
            <a:chExt cx="18423467" cy="182569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142875"/>
              <a:ext cx="18423467" cy="16828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en-US" sz="7998" spc="-111" dirty="0" err="1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코드</a:t>
              </a:r>
              <a:r>
                <a:rPr lang="en-US" sz="7998" spc="-111" dirty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 </a:t>
              </a:r>
              <a:r>
                <a:rPr lang="en-US" sz="7998" spc="-111" dirty="0" err="1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설명</a:t>
              </a:r>
              <a:endParaRPr lang="en-US" sz="7998" spc="-111" dirty="0">
                <a:solidFill>
                  <a:srgbClr val="000000"/>
                </a:solidFill>
                <a:latin typeface="210 합창단 Bold"/>
                <a:ea typeface="210 합창단 Bold"/>
                <a:cs typeface="210 합창단 Bold"/>
                <a:sym typeface="210 합창단 Bold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98016" y="2757795"/>
            <a:ext cx="4388845" cy="696581"/>
            <a:chOff x="-551660" y="-129005"/>
            <a:chExt cx="5851793" cy="92877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300133" cy="799769"/>
            </a:xfrm>
            <a:custGeom>
              <a:avLst/>
              <a:gdLst/>
              <a:ahLst/>
              <a:cxnLst/>
              <a:rect l="l" t="t" r="r" b="b"/>
              <a:pathLst>
                <a:path w="5300133" h="799769">
                  <a:moveTo>
                    <a:pt x="0" y="0"/>
                  </a:moveTo>
                  <a:lnTo>
                    <a:pt x="5300133" y="0"/>
                  </a:lnTo>
                  <a:lnTo>
                    <a:pt x="5300133" y="799769"/>
                  </a:lnTo>
                  <a:lnTo>
                    <a:pt x="0" y="7997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-551660" y="-129005"/>
              <a:ext cx="5300133" cy="80929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586"/>
                </a:lnSpc>
              </a:pPr>
              <a:r>
                <a:rPr lang="en-US" sz="3200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서보모터</a:t>
              </a:r>
              <a:r>
                <a:rPr lang="en-US" sz="3200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200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제어</a:t>
              </a:r>
              <a:r>
                <a:rPr lang="en-US" sz="3200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200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함수</a:t>
              </a:r>
              <a:endParaRPr lang="en-US" sz="3200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634051" y="1643110"/>
            <a:ext cx="4618649" cy="1721656"/>
            <a:chOff x="-858065" y="0"/>
            <a:chExt cx="6158198" cy="229554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300133" cy="799769"/>
            </a:xfrm>
            <a:custGeom>
              <a:avLst/>
              <a:gdLst/>
              <a:ahLst/>
              <a:cxnLst/>
              <a:rect l="l" t="t" r="r" b="b"/>
              <a:pathLst>
                <a:path w="5300133" h="799769">
                  <a:moveTo>
                    <a:pt x="0" y="0"/>
                  </a:moveTo>
                  <a:lnTo>
                    <a:pt x="5300133" y="0"/>
                  </a:lnTo>
                  <a:lnTo>
                    <a:pt x="5300133" y="799769"/>
                  </a:lnTo>
                  <a:lnTo>
                    <a:pt x="0" y="7997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-858065" y="1486246"/>
              <a:ext cx="5300133" cy="80929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586"/>
                </a:lnSpc>
              </a:pPr>
              <a:r>
                <a:rPr lang="en-US" sz="3200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거리측정</a:t>
              </a:r>
              <a:r>
                <a:rPr lang="en-US" sz="3200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200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함수</a:t>
              </a:r>
              <a:endParaRPr lang="en-US" sz="3200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sp>
        <p:nvSpPr>
          <p:cNvPr id="17" name="Freeform 17"/>
          <p:cNvSpPr/>
          <p:nvPr/>
        </p:nvSpPr>
        <p:spPr>
          <a:xfrm>
            <a:off x="752905" y="3887143"/>
            <a:ext cx="5340312" cy="5692111"/>
          </a:xfrm>
          <a:custGeom>
            <a:avLst/>
            <a:gdLst/>
            <a:ahLst/>
            <a:cxnLst/>
            <a:rect l="l" t="t" r="r" b="b"/>
            <a:pathLst>
              <a:path w="5340312" h="5692111">
                <a:moveTo>
                  <a:pt x="0" y="0"/>
                </a:moveTo>
                <a:lnTo>
                  <a:pt x="5340312" y="0"/>
                </a:lnTo>
                <a:lnTo>
                  <a:pt x="5340312" y="5692111"/>
                </a:lnTo>
                <a:lnTo>
                  <a:pt x="0" y="569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7473689" y="3887143"/>
            <a:ext cx="4533471" cy="5692111"/>
          </a:xfrm>
          <a:custGeom>
            <a:avLst/>
            <a:gdLst/>
            <a:ahLst/>
            <a:cxnLst/>
            <a:rect l="l" t="t" r="r" b="b"/>
            <a:pathLst>
              <a:path w="4533471" h="5692111">
                <a:moveTo>
                  <a:pt x="0" y="0"/>
                </a:moveTo>
                <a:lnTo>
                  <a:pt x="4533471" y="0"/>
                </a:lnTo>
                <a:lnTo>
                  <a:pt x="4533471" y="5692111"/>
                </a:lnTo>
                <a:lnTo>
                  <a:pt x="0" y="56921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2204363" y="3887143"/>
            <a:ext cx="5423237" cy="5692111"/>
          </a:xfrm>
          <a:custGeom>
            <a:avLst/>
            <a:gdLst/>
            <a:ahLst/>
            <a:cxnLst/>
            <a:rect l="l" t="t" r="r" b="b"/>
            <a:pathLst>
              <a:path w="5423237" h="5692111">
                <a:moveTo>
                  <a:pt x="0" y="0"/>
                </a:moveTo>
                <a:lnTo>
                  <a:pt x="5423237" y="0"/>
                </a:lnTo>
                <a:lnTo>
                  <a:pt x="5423237" y="5692111"/>
                </a:lnTo>
                <a:lnTo>
                  <a:pt x="0" y="56921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8305800" y="3172781"/>
            <a:ext cx="6372775" cy="6636311"/>
          </a:xfrm>
          <a:custGeom>
            <a:avLst/>
            <a:gdLst/>
            <a:ahLst/>
            <a:cxnLst/>
            <a:rect l="l" t="t" r="r" b="b"/>
            <a:pathLst>
              <a:path w="6372775" h="6636311">
                <a:moveTo>
                  <a:pt x="0" y="0"/>
                </a:moveTo>
                <a:lnTo>
                  <a:pt x="6372775" y="0"/>
                </a:lnTo>
                <a:lnTo>
                  <a:pt x="6372775" y="6636311"/>
                </a:lnTo>
                <a:lnTo>
                  <a:pt x="0" y="66363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237194" y="3172781"/>
            <a:ext cx="3604910" cy="6636311"/>
          </a:xfrm>
          <a:custGeom>
            <a:avLst/>
            <a:gdLst/>
            <a:ahLst/>
            <a:cxnLst/>
            <a:rect l="l" t="t" r="r" b="b"/>
            <a:pathLst>
              <a:path w="3604910" h="6636311">
                <a:moveTo>
                  <a:pt x="0" y="0"/>
                </a:moveTo>
                <a:lnTo>
                  <a:pt x="3604910" y="0"/>
                </a:lnTo>
                <a:lnTo>
                  <a:pt x="3604910" y="6636311"/>
                </a:lnTo>
                <a:lnTo>
                  <a:pt x="0" y="66363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419015" y="2121666"/>
            <a:ext cx="3449986" cy="879632"/>
            <a:chOff x="0" y="0"/>
            <a:chExt cx="6063205" cy="154591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0" b="-117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2241550" y="742156"/>
            <a:ext cx="13817600" cy="1369270"/>
            <a:chOff x="0" y="0"/>
            <a:chExt cx="18423467" cy="182569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142875"/>
              <a:ext cx="18423467" cy="16828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en-US" sz="7998" spc="-111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코드 설명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156458" y="2367302"/>
            <a:ext cx="3975100" cy="750757"/>
            <a:chOff x="0" y="-201240"/>
            <a:chExt cx="5300133" cy="100100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300133" cy="799769"/>
            </a:xfrm>
            <a:custGeom>
              <a:avLst/>
              <a:gdLst/>
              <a:ahLst/>
              <a:cxnLst/>
              <a:rect l="l" t="t" r="r" b="b"/>
              <a:pathLst>
                <a:path w="5300133" h="799769">
                  <a:moveTo>
                    <a:pt x="0" y="0"/>
                  </a:moveTo>
                  <a:lnTo>
                    <a:pt x="5300133" y="0"/>
                  </a:lnTo>
                  <a:lnTo>
                    <a:pt x="5300133" y="799769"/>
                  </a:lnTo>
                  <a:lnTo>
                    <a:pt x="0" y="7997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01240"/>
              <a:ext cx="5300133" cy="80929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586"/>
                </a:lnSpc>
              </a:pPr>
              <a:r>
                <a:rPr lang="en-US" sz="3200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L</a:t>
              </a:r>
              <a:r>
                <a:rPr lang="en-US" sz="3200" dirty="0" err="1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cd</a:t>
              </a:r>
              <a:r>
                <a:rPr lang="en-US" sz="3200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200" dirty="0" err="1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출력</a:t>
              </a:r>
              <a:r>
                <a:rPr lang="en-US" sz="3200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ko-KR" altLang="en-US" sz="3200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함수</a:t>
              </a:r>
              <a:endParaRPr lang="en-US" sz="3200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3428166" y="3499266"/>
            <a:ext cx="11330065" cy="5330568"/>
            <a:chOff x="0" y="0"/>
            <a:chExt cx="2680106" cy="14039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80106" cy="1403936"/>
            </a:xfrm>
            <a:custGeom>
              <a:avLst/>
              <a:gdLst/>
              <a:ahLst/>
              <a:cxnLst/>
              <a:rect l="l" t="t" r="r" b="b"/>
              <a:pathLst>
                <a:path w="2680106" h="1403936">
                  <a:moveTo>
                    <a:pt x="38801" y="0"/>
                  </a:moveTo>
                  <a:lnTo>
                    <a:pt x="2641306" y="0"/>
                  </a:lnTo>
                  <a:cubicBezTo>
                    <a:pt x="2651596" y="0"/>
                    <a:pt x="2661465" y="4088"/>
                    <a:pt x="2668742" y="11364"/>
                  </a:cubicBezTo>
                  <a:cubicBezTo>
                    <a:pt x="2676018" y="18641"/>
                    <a:pt x="2680106" y="28510"/>
                    <a:pt x="2680106" y="38801"/>
                  </a:cubicBezTo>
                  <a:lnTo>
                    <a:pt x="2680106" y="1365135"/>
                  </a:lnTo>
                  <a:cubicBezTo>
                    <a:pt x="2680106" y="1375425"/>
                    <a:pt x="2676018" y="1385295"/>
                    <a:pt x="2668742" y="1392571"/>
                  </a:cubicBezTo>
                  <a:cubicBezTo>
                    <a:pt x="2661465" y="1399848"/>
                    <a:pt x="2651596" y="1403936"/>
                    <a:pt x="2641306" y="1403936"/>
                  </a:cubicBezTo>
                  <a:lnTo>
                    <a:pt x="38801" y="1403936"/>
                  </a:lnTo>
                  <a:cubicBezTo>
                    <a:pt x="28510" y="1403936"/>
                    <a:pt x="18641" y="1399848"/>
                    <a:pt x="11364" y="1392571"/>
                  </a:cubicBezTo>
                  <a:cubicBezTo>
                    <a:pt x="4088" y="1385295"/>
                    <a:pt x="0" y="1375425"/>
                    <a:pt x="0" y="1365135"/>
                  </a:cubicBezTo>
                  <a:lnTo>
                    <a:pt x="0" y="38801"/>
                  </a:lnTo>
                  <a:cubicBezTo>
                    <a:pt x="0" y="28510"/>
                    <a:pt x="4088" y="18641"/>
                    <a:pt x="11364" y="11364"/>
                  </a:cubicBezTo>
                  <a:cubicBezTo>
                    <a:pt x="18641" y="4088"/>
                    <a:pt x="28510" y="0"/>
                    <a:pt x="38801" y="0"/>
                  </a:cubicBezTo>
                  <a:close/>
                </a:path>
              </a:pathLst>
            </a:custGeom>
            <a:solidFill>
              <a:srgbClr val="F5F5F5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680106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206588" y="2535993"/>
            <a:ext cx="1851812" cy="1842573"/>
            <a:chOff x="0" y="0"/>
            <a:chExt cx="406400" cy="40537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06400" cy="405371"/>
            </a:xfrm>
            <a:custGeom>
              <a:avLst/>
              <a:gdLst/>
              <a:ahLst/>
              <a:cxnLst/>
              <a:rect l="l" t="t" r="r" b="b"/>
              <a:pathLst>
                <a:path w="406400" h="405371">
                  <a:moveTo>
                    <a:pt x="202686" y="0"/>
                  </a:moveTo>
                  <a:lnTo>
                    <a:pt x="203714" y="0"/>
                  </a:lnTo>
                  <a:cubicBezTo>
                    <a:pt x="257470" y="0"/>
                    <a:pt x="309024" y="21354"/>
                    <a:pt x="347035" y="59365"/>
                  </a:cubicBezTo>
                  <a:cubicBezTo>
                    <a:pt x="385046" y="97376"/>
                    <a:pt x="406400" y="148930"/>
                    <a:pt x="406400" y="202686"/>
                  </a:cubicBezTo>
                  <a:lnTo>
                    <a:pt x="406400" y="202686"/>
                  </a:lnTo>
                  <a:cubicBezTo>
                    <a:pt x="406400" y="314626"/>
                    <a:pt x="315655" y="405371"/>
                    <a:pt x="203714" y="405371"/>
                  </a:cubicBezTo>
                  <a:lnTo>
                    <a:pt x="202686" y="405371"/>
                  </a:lnTo>
                  <a:cubicBezTo>
                    <a:pt x="148930" y="405371"/>
                    <a:pt x="97376" y="384017"/>
                    <a:pt x="59365" y="346006"/>
                  </a:cubicBezTo>
                  <a:cubicBezTo>
                    <a:pt x="21354" y="307995"/>
                    <a:pt x="0" y="256441"/>
                    <a:pt x="0" y="202686"/>
                  </a:cubicBezTo>
                  <a:lnTo>
                    <a:pt x="0" y="202686"/>
                  </a:lnTo>
                  <a:cubicBezTo>
                    <a:pt x="0" y="148930"/>
                    <a:pt x="21354" y="97376"/>
                    <a:pt x="59365" y="59365"/>
                  </a:cubicBezTo>
                  <a:cubicBezTo>
                    <a:pt x="97376" y="21354"/>
                    <a:pt x="148930" y="0"/>
                    <a:pt x="202686" y="0"/>
                  </a:cubicBezTo>
                  <a:close/>
                </a:path>
              </a:pathLst>
            </a:custGeom>
            <a:solidFill>
              <a:srgbClr val="F9C138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06400" cy="443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221917" y="4621050"/>
            <a:ext cx="9742564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040"/>
              </a:lnSpc>
            </a:pPr>
            <a:r>
              <a:rPr lang="en-US" sz="6000" b="1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공공장소</a:t>
            </a:r>
            <a:r>
              <a:rPr lang="en-US" sz="6000" b="1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r>
              <a:rPr lang="en-US" sz="6000" b="1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위생</a:t>
            </a:r>
            <a:r>
              <a:rPr lang="en-US" sz="6000" b="1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및</a:t>
            </a:r>
            <a:r>
              <a:rPr lang="en-US" sz="6000" b="1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r>
              <a:rPr lang="en-US" sz="6000" b="1" u="none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청결도</a:t>
            </a:r>
            <a:r>
              <a:rPr lang="en-US" sz="6000" b="1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r>
              <a:rPr lang="en-US" sz="6000" b="1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향상</a:t>
            </a:r>
            <a:endParaRPr lang="en-US" sz="6000" b="1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962401" y="5829301"/>
            <a:ext cx="10002080" cy="2224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en-US" sz="40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쓰레기</a:t>
            </a:r>
            <a:r>
              <a:rPr lang="en-US" sz="40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40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일정량</a:t>
            </a:r>
            <a:r>
              <a:rPr lang="en-US" sz="40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40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초과</a:t>
            </a:r>
            <a:r>
              <a:rPr lang="en-US" sz="40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시 </a:t>
            </a:r>
            <a:r>
              <a:rPr lang="en-US" sz="4000" dirty="0" err="1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자동</a:t>
            </a:r>
            <a:r>
              <a:rPr lang="en-US" sz="4000" dirty="0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4000" dirty="0" err="1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뚜껑</a:t>
            </a:r>
            <a:r>
              <a:rPr lang="en-US" sz="4000" dirty="0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4000" dirty="0" err="1" smtClean="0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잠금</a:t>
            </a:r>
            <a:endParaRPr lang="en-US" sz="4000" dirty="0" smtClean="0"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 algn="ctr">
              <a:lnSpc>
                <a:spcPts val="3359"/>
              </a:lnSpc>
            </a:pPr>
            <a:endParaRPr lang="en-US" sz="40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en-US" sz="40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외부</a:t>
            </a:r>
            <a:r>
              <a:rPr lang="en-US" sz="40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40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노출</a:t>
            </a:r>
            <a:r>
              <a:rPr lang="en-US" sz="40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및 </a:t>
            </a:r>
            <a:r>
              <a:rPr lang="en-US" sz="40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악취</a:t>
            </a:r>
            <a:r>
              <a:rPr lang="en-US" sz="40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40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확산</a:t>
            </a:r>
            <a:r>
              <a:rPr lang="en-US" sz="40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4000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방지</a:t>
            </a:r>
            <a:endParaRPr lang="en-US" sz="4000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 algn="ctr">
              <a:lnSpc>
                <a:spcPts val="3359"/>
              </a:lnSpc>
            </a:pPr>
            <a:endParaRPr lang="en-US" sz="40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en-US" sz="40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다중</a:t>
            </a:r>
            <a:r>
              <a:rPr lang="en-US" sz="40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40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이용</a:t>
            </a:r>
            <a:r>
              <a:rPr lang="en-US" sz="40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40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시설</a:t>
            </a:r>
            <a:r>
              <a:rPr lang="en-US" sz="40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(</a:t>
            </a:r>
            <a:r>
              <a:rPr lang="en-US" sz="40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공공장소</a:t>
            </a:r>
            <a:r>
              <a:rPr lang="en-US" sz="40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, </a:t>
            </a:r>
            <a:r>
              <a:rPr lang="en-US" sz="40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학교</a:t>
            </a:r>
            <a:r>
              <a:rPr lang="en-US" sz="40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등)에 </a:t>
            </a:r>
            <a:r>
              <a:rPr lang="en-US" sz="40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효과적</a:t>
            </a:r>
            <a:endParaRPr lang="en-US" sz="40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2184400" y="1166723"/>
            <a:ext cx="13817600" cy="1369270"/>
            <a:chOff x="0" y="0"/>
            <a:chExt cx="18423467" cy="182569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142875"/>
              <a:ext cx="18423467" cy="16828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ko-KR" altLang="en-US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자체평가 </a:t>
              </a:r>
              <a:r>
                <a:rPr lang="en-US" altLang="ko-KR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- </a:t>
              </a:r>
              <a:r>
                <a:rPr lang="en-US" sz="7998" spc="-111" dirty="0" err="1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프로젝트</a:t>
              </a:r>
              <a:r>
                <a:rPr lang="en-US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7998" spc="-111" dirty="0" err="1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기대</a:t>
              </a:r>
              <a:r>
                <a:rPr lang="en-US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7998" spc="-111" dirty="0" err="1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효과</a:t>
              </a:r>
              <a:endParaRPr lang="en-US" sz="7998" spc="-111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sp>
        <p:nvSpPr>
          <p:cNvPr id="16" name="Freeform 25"/>
          <p:cNvSpPr/>
          <p:nvPr/>
        </p:nvSpPr>
        <p:spPr>
          <a:xfrm>
            <a:off x="8699676" y="2936560"/>
            <a:ext cx="874157" cy="868258"/>
          </a:xfrm>
          <a:custGeom>
            <a:avLst/>
            <a:gdLst/>
            <a:ahLst/>
            <a:cxnLst/>
            <a:rect l="l" t="t" r="r" b="b"/>
            <a:pathLst>
              <a:path w="810901" h="776991">
                <a:moveTo>
                  <a:pt x="0" y="0"/>
                </a:moveTo>
                <a:lnTo>
                  <a:pt x="810902" y="0"/>
                </a:lnTo>
                <a:lnTo>
                  <a:pt x="810902" y="776990"/>
                </a:lnTo>
                <a:lnTo>
                  <a:pt x="0" y="7769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3086100"/>
            <a:ext cx="5066791" cy="6172200"/>
            <a:chOff x="0" y="0"/>
            <a:chExt cx="1334464" cy="14039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34464" cy="1403936"/>
            </a:xfrm>
            <a:custGeom>
              <a:avLst/>
              <a:gdLst/>
              <a:ahLst/>
              <a:cxnLst/>
              <a:rect l="l" t="t" r="r" b="b"/>
              <a:pathLst>
                <a:path w="1334464" h="1403936">
                  <a:moveTo>
                    <a:pt x="77927" y="0"/>
                  </a:moveTo>
                  <a:lnTo>
                    <a:pt x="1256537" y="0"/>
                  </a:lnTo>
                  <a:cubicBezTo>
                    <a:pt x="1277204" y="0"/>
                    <a:pt x="1297025" y="8210"/>
                    <a:pt x="1311639" y="22824"/>
                  </a:cubicBezTo>
                  <a:cubicBezTo>
                    <a:pt x="1326254" y="37438"/>
                    <a:pt x="1334464" y="57259"/>
                    <a:pt x="1334464" y="77927"/>
                  </a:cubicBezTo>
                  <a:lnTo>
                    <a:pt x="1334464" y="1326009"/>
                  </a:lnTo>
                  <a:cubicBezTo>
                    <a:pt x="1334464" y="1346676"/>
                    <a:pt x="1326254" y="1366497"/>
                    <a:pt x="1311639" y="1381111"/>
                  </a:cubicBezTo>
                  <a:cubicBezTo>
                    <a:pt x="1297025" y="1395725"/>
                    <a:pt x="1277204" y="1403936"/>
                    <a:pt x="1256537" y="1403936"/>
                  </a:cubicBezTo>
                  <a:lnTo>
                    <a:pt x="77927" y="1403936"/>
                  </a:lnTo>
                  <a:cubicBezTo>
                    <a:pt x="57259" y="1403936"/>
                    <a:pt x="37438" y="1395725"/>
                    <a:pt x="22824" y="1381111"/>
                  </a:cubicBezTo>
                  <a:cubicBezTo>
                    <a:pt x="8210" y="1366497"/>
                    <a:pt x="0" y="1346676"/>
                    <a:pt x="0" y="1326009"/>
                  </a:cubicBezTo>
                  <a:lnTo>
                    <a:pt x="0" y="77927"/>
                  </a:lnTo>
                  <a:cubicBezTo>
                    <a:pt x="0" y="57259"/>
                    <a:pt x="8210" y="37438"/>
                    <a:pt x="22824" y="22824"/>
                  </a:cubicBezTo>
                  <a:cubicBezTo>
                    <a:pt x="37438" y="8210"/>
                    <a:pt x="57259" y="0"/>
                    <a:pt x="77927" y="0"/>
                  </a:cubicBezTo>
                  <a:close/>
                </a:path>
              </a:pathLst>
            </a:custGeom>
            <a:solidFill>
              <a:srgbClr val="F5F5F5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334464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610604" y="3086100"/>
            <a:ext cx="5066791" cy="6172200"/>
            <a:chOff x="0" y="0"/>
            <a:chExt cx="1334464" cy="140393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34464" cy="1403936"/>
            </a:xfrm>
            <a:custGeom>
              <a:avLst/>
              <a:gdLst/>
              <a:ahLst/>
              <a:cxnLst/>
              <a:rect l="l" t="t" r="r" b="b"/>
              <a:pathLst>
                <a:path w="1334464" h="1403936">
                  <a:moveTo>
                    <a:pt x="77927" y="0"/>
                  </a:moveTo>
                  <a:lnTo>
                    <a:pt x="1256537" y="0"/>
                  </a:lnTo>
                  <a:cubicBezTo>
                    <a:pt x="1277204" y="0"/>
                    <a:pt x="1297025" y="8210"/>
                    <a:pt x="1311639" y="22824"/>
                  </a:cubicBezTo>
                  <a:cubicBezTo>
                    <a:pt x="1326254" y="37438"/>
                    <a:pt x="1334464" y="57259"/>
                    <a:pt x="1334464" y="77927"/>
                  </a:cubicBezTo>
                  <a:lnTo>
                    <a:pt x="1334464" y="1326009"/>
                  </a:lnTo>
                  <a:cubicBezTo>
                    <a:pt x="1334464" y="1346676"/>
                    <a:pt x="1326254" y="1366497"/>
                    <a:pt x="1311639" y="1381111"/>
                  </a:cubicBezTo>
                  <a:cubicBezTo>
                    <a:pt x="1297025" y="1395725"/>
                    <a:pt x="1277204" y="1403936"/>
                    <a:pt x="1256537" y="1403936"/>
                  </a:cubicBezTo>
                  <a:lnTo>
                    <a:pt x="77927" y="1403936"/>
                  </a:lnTo>
                  <a:cubicBezTo>
                    <a:pt x="57259" y="1403936"/>
                    <a:pt x="37438" y="1395725"/>
                    <a:pt x="22824" y="1381111"/>
                  </a:cubicBezTo>
                  <a:cubicBezTo>
                    <a:pt x="8210" y="1366497"/>
                    <a:pt x="0" y="1346676"/>
                    <a:pt x="0" y="1326009"/>
                  </a:cubicBezTo>
                  <a:lnTo>
                    <a:pt x="0" y="77927"/>
                  </a:lnTo>
                  <a:cubicBezTo>
                    <a:pt x="0" y="57259"/>
                    <a:pt x="8210" y="37438"/>
                    <a:pt x="22824" y="22824"/>
                  </a:cubicBezTo>
                  <a:cubicBezTo>
                    <a:pt x="37438" y="8210"/>
                    <a:pt x="57259" y="0"/>
                    <a:pt x="77927" y="0"/>
                  </a:cubicBezTo>
                  <a:close/>
                </a:path>
              </a:pathLst>
            </a:custGeom>
            <a:solidFill>
              <a:srgbClr val="F5F5F5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34464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91746" y="3086100"/>
            <a:ext cx="5066791" cy="6172200"/>
            <a:chOff x="0" y="0"/>
            <a:chExt cx="1334464" cy="140393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34464" cy="1403936"/>
            </a:xfrm>
            <a:custGeom>
              <a:avLst/>
              <a:gdLst/>
              <a:ahLst/>
              <a:cxnLst/>
              <a:rect l="l" t="t" r="r" b="b"/>
              <a:pathLst>
                <a:path w="1334464" h="1403936">
                  <a:moveTo>
                    <a:pt x="77927" y="0"/>
                  </a:moveTo>
                  <a:lnTo>
                    <a:pt x="1256537" y="0"/>
                  </a:lnTo>
                  <a:cubicBezTo>
                    <a:pt x="1277204" y="0"/>
                    <a:pt x="1297025" y="8210"/>
                    <a:pt x="1311639" y="22824"/>
                  </a:cubicBezTo>
                  <a:cubicBezTo>
                    <a:pt x="1326254" y="37438"/>
                    <a:pt x="1334464" y="57259"/>
                    <a:pt x="1334464" y="77927"/>
                  </a:cubicBezTo>
                  <a:lnTo>
                    <a:pt x="1334464" y="1326009"/>
                  </a:lnTo>
                  <a:cubicBezTo>
                    <a:pt x="1334464" y="1346676"/>
                    <a:pt x="1326254" y="1366497"/>
                    <a:pt x="1311639" y="1381111"/>
                  </a:cubicBezTo>
                  <a:cubicBezTo>
                    <a:pt x="1297025" y="1395725"/>
                    <a:pt x="1277204" y="1403936"/>
                    <a:pt x="1256537" y="1403936"/>
                  </a:cubicBezTo>
                  <a:lnTo>
                    <a:pt x="77927" y="1403936"/>
                  </a:lnTo>
                  <a:cubicBezTo>
                    <a:pt x="57259" y="1403936"/>
                    <a:pt x="37438" y="1395725"/>
                    <a:pt x="22824" y="1381111"/>
                  </a:cubicBezTo>
                  <a:cubicBezTo>
                    <a:pt x="8210" y="1366497"/>
                    <a:pt x="0" y="1346676"/>
                    <a:pt x="0" y="1326009"/>
                  </a:cubicBezTo>
                  <a:lnTo>
                    <a:pt x="0" y="77927"/>
                  </a:lnTo>
                  <a:cubicBezTo>
                    <a:pt x="0" y="57259"/>
                    <a:pt x="8210" y="37438"/>
                    <a:pt x="22824" y="22824"/>
                  </a:cubicBezTo>
                  <a:cubicBezTo>
                    <a:pt x="37438" y="8210"/>
                    <a:pt x="57259" y="0"/>
                    <a:pt x="77927" y="0"/>
                  </a:cubicBezTo>
                  <a:close/>
                </a:path>
              </a:pathLst>
            </a:custGeom>
            <a:solidFill>
              <a:srgbClr val="F5F5F5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334464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18134" y="2239128"/>
            <a:ext cx="1887522" cy="1882744"/>
            <a:chOff x="0" y="0"/>
            <a:chExt cx="406400" cy="40537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06400" cy="405371"/>
            </a:xfrm>
            <a:custGeom>
              <a:avLst/>
              <a:gdLst/>
              <a:ahLst/>
              <a:cxnLst/>
              <a:rect l="l" t="t" r="r" b="b"/>
              <a:pathLst>
                <a:path w="406400" h="405371">
                  <a:moveTo>
                    <a:pt x="202686" y="0"/>
                  </a:moveTo>
                  <a:lnTo>
                    <a:pt x="203714" y="0"/>
                  </a:lnTo>
                  <a:cubicBezTo>
                    <a:pt x="257470" y="0"/>
                    <a:pt x="309024" y="21354"/>
                    <a:pt x="347035" y="59365"/>
                  </a:cubicBezTo>
                  <a:cubicBezTo>
                    <a:pt x="385046" y="97376"/>
                    <a:pt x="406400" y="148930"/>
                    <a:pt x="406400" y="202686"/>
                  </a:cubicBezTo>
                  <a:lnTo>
                    <a:pt x="406400" y="202686"/>
                  </a:lnTo>
                  <a:cubicBezTo>
                    <a:pt x="406400" y="314626"/>
                    <a:pt x="315655" y="405371"/>
                    <a:pt x="203714" y="405371"/>
                  </a:cubicBezTo>
                  <a:lnTo>
                    <a:pt x="202686" y="405371"/>
                  </a:lnTo>
                  <a:cubicBezTo>
                    <a:pt x="148930" y="405371"/>
                    <a:pt x="97376" y="384017"/>
                    <a:pt x="59365" y="346006"/>
                  </a:cubicBezTo>
                  <a:cubicBezTo>
                    <a:pt x="21354" y="307995"/>
                    <a:pt x="0" y="256441"/>
                    <a:pt x="0" y="202686"/>
                  </a:cubicBezTo>
                  <a:lnTo>
                    <a:pt x="0" y="202686"/>
                  </a:lnTo>
                  <a:cubicBezTo>
                    <a:pt x="0" y="148930"/>
                    <a:pt x="21354" y="97376"/>
                    <a:pt x="59365" y="59365"/>
                  </a:cubicBezTo>
                  <a:cubicBezTo>
                    <a:pt x="97376" y="21354"/>
                    <a:pt x="148930" y="0"/>
                    <a:pt x="202686" y="0"/>
                  </a:cubicBezTo>
                  <a:close/>
                </a:path>
              </a:pathLst>
            </a:custGeom>
            <a:solidFill>
              <a:srgbClr val="F9C138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406400" cy="443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149438" y="2297958"/>
            <a:ext cx="1887522" cy="1882744"/>
            <a:chOff x="0" y="0"/>
            <a:chExt cx="406400" cy="40537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06400" cy="405371"/>
            </a:xfrm>
            <a:custGeom>
              <a:avLst/>
              <a:gdLst/>
              <a:ahLst/>
              <a:cxnLst/>
              <a:rect l="l" t="t" r="r" b="b"/>
              <a:pathLst>
                <a:path w="406400" h="405371">
                  <a:moveTo>
                    <a:pt x="202686" y="0"/>
                  </a:moveTo>
                  <a:lnTo>
                    <a:pt x="203714" y="0"/>
                  </a:lnTo>
                  <a:cubicBezTo>
                    <a:pt x="257470" y="0"/>
                    <a:pt x="309024" y="21354"/>
                    <a:pt x="347035" y="59365"/>
                  </a:cubicBezTo>
                  <a:cubicBezTo>
                    <a:pt x="385046" y="97376"/>
                    <a:pt x="406400" y="148930"/>
                    <a:pt x="406400" y="202686"/>
                  </a:cubicBezTo>
                  <a:lnTo>
                    <a:pt x="406400" y="202686"/>
                  </a:lnTo>
                  <a:cubicBezTo>
                    <a:pt x="406400" y="314626"/>
                    <a:pt x="315655" y="405371"/>
                    <a:pt x="203714" y="405371"/>
                  </a:cubicBezTo>
                  <a:lnTo>
                    <a:pt x="202686" y="405371"/>
                  </a:lnTo>
                  <a:cubicBezTo>
                    <a:pt x="148930" y="405371"/>
                    <a:pt x="97376" y="384017"/>
                    <a:pt x="59365" y="346006"/>
                  </a:cubicBezTo>
                  <a:cubicBezTo>
                    <a:pt x="21354" y="307995"/>
                    <a:pt x="0" y="256441"/>
                    <a:pt x="0" y="202686"/>
                  </a:cubicBezTo>
                  <a:lnTo>
                    <a:pt x="0" y="202686"/>
                  </a:lnTo>
                  <a:cubicBezTo>
                    <a:pt x="0" y="148930"/>
                    <a:pt x="21354" y="97376"/>
                    <a:pt x="59365" y="59365"/>
                  </a:cubicBezTo>
                  <a:cubicBezTo>
                    <a:pt x="97376" y="21354"/>
                    <a:pt x="148930" y="0"/>
                    <a:pt x="202686" y="0"/>
                  </a:cubicBezTo>
                  <a:close/>
                </a:path>
              </a:pathLst>
            </a:custGeom>
            <a:solidFill>
              <a:srgbClr val="F9C138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406400" cy="443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775693" y="2361413"/>
            <a:ext cx="1887522" cy="1882744"/>
            <a:chOff x="0" y="0"/>
            <a:chExt cx="406400" cy="40537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6400" cy="405371"/>
            </a:xfrm>
            <a:custGeom>
              <a:avLst/>
              <a:gdLst/>
              <a:ahLst/>
              <a:cxnLst/>
              <a:rect l="l" t="t" r="r" b="b"/>
              <a:pathLst>
                <a:path w="406400" h="405371">
                  <a:moveTo>
                    <a:pt x="202686" y="0"/>
                  </a:moveTo>
                  <a:lnTo>
                    <a:pt x="203714" y="0"/>
                  </a:lnTo>
                  <a:cubicBezTo>
                    <a:pt x="257470" y="0"/>
                    <a:pt x="309024" y="21354"/>
                    <a:pt x="347035" y="59365"/>
                  </a:cubicBezTo>
                  <a:cubicBezTo>
                    <a:pt x="385046" y="97376"/>
                    <a:pt x="406400" y="148930"/>
                    <a:pt x="406400" y="202686"/>
                  </a:cubicBezTo>
                  <a:lnTo>
                    <a:pt x="406400" y="202686"/>
                  </a:lnTo>
                  <a:cubicBezTo>
                    <a:pt x="406400" y="314626"/>
                    <a:pt x="315655" y="405371"/>
                    <a:pt x="203714" y="405371"/>
                  </a:cubicBezTo>
                  <a:lnTo>
                    <a:pt x="202686" y="405371"/>
                  </a:lnTo>
                  <a:cubicBezTo>
                    <a:pt x="148930" y="405371"/>
                    <a:pt x="97376" y="384017"/>
                    <a:pt x="59365" y="346006"/>
                  </a:cubicBezTo>
                  <a:cubicBezTo>
                    <a:pt x="21354" y="307995"/>
                    <a:pt x="0" y="256441"/>
                    <a:pt x="0" y="202686"/>
                  </a:cubicBezTo>
                  <a:lnTo>
                    <a:pt x="0" y="202686"/>
                  </a:lnTo>
                  <a:cubicBezTo>
                    <a:pt x="0" y="148930"/>
                    <a:pt x="21354" y="97376"/>
                    <a:pt x="59365" y="59365"/>
                  </a:cubicBezTo>
                  <a:cubicBezTo>
                    <a:pt x="97376" y="21354"/>
                    <a:pt x="148930" y="0"/>
                    <a:pt x="202686" y="0"/>
                  </a:cubicBezTo>
                  <a:close/>
                </a:path>
              </a:pathLst>
            </a:custGeom>
            <a:solidFill>
              <a:srgbClr val="F9C138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406400" cy="443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333615" y="4411658"/>
            <a:ext cx="4456560" cy="665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0"/>
              </a:lnSpc>
            </a:pPr>
            <a:r>
              <a:rPr lang="en-US" sz="4800" b="1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센서의</a:t>
            </a:r>
            <a:r>
              <a:rPr lang="en-US" sz="4800" b="1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r>
              <a:rPr lang="en-US" sz="4800" b="1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정확도</a:t>
            </a:r>
            <a:endParaRPr lang="en-US" sz="4800" b="1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70480" y="5459831"/>
            <a:ext cx="5117845" cy="2180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초음파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센서를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양옆에</a:t>
            </a:r>
            <a:r>
              <a:rPr lang="en-US" sz="32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부착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하여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정확도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향상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시도</a:t>
            </a:r>
            <a:endParaRPr lang="en-US" sz="3200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 algn="ctr">
              <a:lnSpc>
                <a:spcPts val="3359"/>
              </a:lnSpc>
            </a:pPr>
            <a:endParaRPr lang="en-US" sz="32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기본형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센서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사용으로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endParaRPr lang="en-US" sz="3200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 algn="just">
              <a:lnSpc>
                <a:spcPts val="3359"/>
              </a:lnSpc>
            </a:pP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인한</a:t>
            </a:r>
            <a:r>
              <a:rPr 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측정</a:t>
            </a:r>
            <a:r>
              <a:rPr lang="en-US" sz="32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오차</a:t>
            </a:r>
            <a:r>
              <a:rPr lang="en-US" sz="32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가능성</a:t>
            </a:r>
            <a:endParaRPr lang="en-US" sz="32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820185" y="4463569"/>
            <a:ext cx="4660330" cy="564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440"/>
              </a:lnSpc>
            </a:pPr>
            <a:r>
              <a:rPr lang="en-US" sz="4800" b="1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모듈화</a:t>
            </a:r>
            <a:r>
              <a:rPr lang="en-US" sz="4800" b="1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및 앱 </a:t>
            </a:r>
            <a:r>
              <a:rPr lang="en-US" sz="4800" b="1" u="none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연동</a:t>
            </a:r>
            <a:endParaRPr lang="en-US" sz="4800" b="1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6896608" y="5194884"/>
            <a:ext cx="4507483" cy="2616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59080" lvl="1" algn="ctr">
              <a:lnSpc>
                <a:spcPts val="3359"/>
              </a:lnSpc>
            </a:pPr>
            <a:endParaRPr lang="en-US" sz="32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ko-KR" altLang="en-US" sz="3200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휴대</a:t>
            </a:r>
            <a:r>
              <a:rPr lang="en-US" sz="3200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폰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연동</a:t>
            </a:r>
            <a:r>
              <a:rPr lang="en-US" sz="32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시 더 </a:t>
            </a:r>
            <a:endParaRPr lang="en-US" sz="3200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>
              <a:lnSpc>
                <a:spcPts val="3359"/>
              </a:lnSpc>
            </a:pPr>
            <a:r>
              <a:rPr 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  </a:t>
            </a:r>
            <a:r>
              <a:rPr lang="en-US" sz="3200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편리한</a:t>
            </a:r>
            <a:r>
              <a:rPr 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관리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가능</a:t>
            </a:r>
          </a:p>
          <a:p>
            <a:pPr marL="259080" lvl="1" algn="ctr">
              <a:lnSpc>
                <a:spcPts val="3359"/>
              </a:lnSpc>
            </a:pPr>
            <a:endParaRPr lang="en-US" sz="3200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3200" u="none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쓰레기</a:t>
            </a:r>
            <a:r>
              <a:rPr lang="en-US" sz="32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u="none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잔량</a:t>
            </a:r>
            <a:r>
              <a:rPr lang="en-US" sz="32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u="none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확인</a:t>
            </a:r>
            <a:r>
              <a:rPr lang="en-US" sz="32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</a:p>
          <a:p>
            <a:pPr marL="259080" lvl="1">
              <a:lnSpc>
                <a:spcPts val="3359"/>
              </a:lnSpc>
            </a:pPr>
            <a:r>
              <a:rPr lang="en-US" sz="32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  </a:t>
            </a:r>
            <a:r>
              <a:rPr lang="en-US" sz="3200" u="none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기능</a:t>
            </a:r>
            <a:r>
              <a:rPr lang="en-US" sz="32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ko-KR" altLang="en-US" sz="32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보완 </a:t>
            </a:r>
            <a:r>
              <a:rPr lang="en-US" sz="3200" u="none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필요</a:t>
            </a:r>
            <a:endParaRPr lang="en-US" sz="3200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2491174" y="4411658"/>
            <a:ext cx="4456560" cy="665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0"/>
              </a:lnSpc>
            </a:pPr>
            <a:r>
              <a:rPr lang="en-US" sz="4800" b="1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압축기술</a:t>
            </a:r>
            <a:r>
              <a:rPr lang="en-US" sz="4800" b="1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r>
              <a:rPr lang="en-US" sz="4800" b="1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추가</a:t>
            </a:r>
            <a:endParaRPr lang="en-US" sz="4800" b="1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2471554" y="5459831"/>
            <a:ext cx="4495800" cy="2616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현재는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압축</a:t>
            </a:r>
            <a:r>
              <a:rPr lang="en-US" sz="32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기능</a:t>
            </a:r>
            <a:r>
              <a:rPr lang="en-US" sz="3200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이</a:t>
            </a:r>
            <a:r>
              <a:rPr 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없어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내부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공간</a:t>
            </a:r>
            <a:r>
              <a:rPr 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여백이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큼</a:t>
            </a:r>
          </a:p>
          <a:p>
            <a:pPr marL="259080" lvl="1">
              <a:lnSpc>
                <a:spcPts val="3359"/>
              </a:lnSpc>
            </a:pPr>
            <a:endParaRPr lang="en-US" sz="32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압축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기능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추가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시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공간</a:t>
            </a:r>
            <a:r>
              <a:rPr lang="en-US" sz="32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활용도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와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관리</a:t>
            </a:r>
            <a:r>
              <a:rPr lang="en-US" sz="32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효율성</a:t>
            </a:r>
            <a:r>
              <a:rPr lang="en-US" sz="32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향상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가능</a:t>
            </a:r>
            <a:endParaRPr lang="en-US" sz="32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2790370" y="2809405"/>
            <a:ext cx="1543050" cy="859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F5F5F5"/>
                </a:solidFill>
                <a:latin typeface="210 합창단" panose="020B0600000101010101" charset="-127"/>
                <a:ea typeface="210 합창단" panose="020B0600000101010101" charset="-127"/>
                <a:cs typeface="Telegraf Bold"/>
                <a:sym typeface="Telegraf Bold"/>
              </a:rPr>
              <a:t>01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321674" y="2872860"/>
            <a:ext cx="1543050" cy="859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F5F5F5"/>
                </a:solidFill>
                <a:latin typeface="210 합창단" panose="020B0600000101010101" charset="-127"/>
                <a:ea typeface="210 합창단" panose="020B0600000101010101" charset="-127"/>
                <a:cs typeface="Telegraf Bold"/>
                <a:sym typeface="Telegraf Bold"/>
              </a:rPr>
              <a:t>02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947929" y="2872860"/>
            <a:ext cx="1543050" cy="859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F5F5F5"/>
                </a:solidFill>
                <a:latin typeface="210 합창단" panose="020B0600000101010101" charset="-127"/>
                <a:ea typeface="210 합창단" panose="020B0600000101010101" charset="-127"/>
                <a:cs typeface="Telegraf Bold"/>
                <a:sym typeface="Telegraf Bold"/>
              </a:rPr>
              <a:t>03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2184400" y="1166723"/>
            <a:ext cx="13817600" cy="1369270"/>
            <a:chOff x="0" y="0"/>
            <a:chExt cx="18423467" cy="182569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142875"/>
              <a:ext cx="18423467" cy="16828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ko-KR" altLang="en-US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자체평가 </a:t>
              </a:r>
              <a:r>
                <a:rPr lang="en-US" altLang="ko-KR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- </a:t>
              </a:r>
              <a:r>
                <a:rPr lang="en-US" sz="7998" spc="-111" dirty="0" err="1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한계점과</a:t>
              </a:r>
              <a:r>
                <a:rPr lang="en-US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보</a:t>
              </a:r>
              <a:r>
                <a:rPr lang="ko-KR" altLang="en-US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완</a:t>
              </a:r>
              <a:r>
                <a:rPr lang="en-US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할 </a:t>
              </a:r>
              <a:r>
                <a:rPr lang="en-US" sz="7998" spc="-111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점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9000000">
            <a:off x="6604000" y="1663700"/>
            <a:ext cx="1117600" cy="723900"/>
            <a:chOff x="0" y="0"/>
            <a:chExt cx="1490133" cy="9652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90091" cy="965200"/>
            </a:xfrm>
            <a:custGeom>
              <a:avLst/>
              <a:gdLst/>
              <a:ahLst/>
              <a:cxnLst/>
              <a:rect l="l" t="t" r="r" b="b"/>
              <a:pathLst>
                <a:path w="1490091" h="965200">
                  <a:moveTo>
                    <a:pt x="0" y="0"/>
                  </a:moveTo>
                  <a:lnTo>
                    <a:pt x="1490091" y="0"/>
                  </a:lnTo>
                  <a:lnTo>
                    <a:pt x="1490091" y="965200"/>
                  </a:lnTo>
                  <a:lnTo>
                    <a:pt x="0" y="965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343" r="-2" b="-343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-7320000">
            <a:off x="9550400" y="7061200"/>
            <a:ext cx="1727200" cy="1130300"/>
            <a:chOff x="0" y="0"/>
            <a:chExt cx="2302933" cy="150706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02891" cy="1507109"/>
            </a:xfrm>
            <a:custGeom>
              <a:avLst/>
              <a:gdLst/>
              <a:ahLst/>
              <a:cxnLst/>
              <a:rect l="l" t="t" r="r" b="b"/>
              <a:pathLst>
                <a:path w="2302891" h="1507109">
                  <a:moveTo>
                    <a:pt x="0" y="0"/>
                  </a:moveTo>
                  <a:lnTo>
                    <a:pt x="2302891" y="0"/>
                  </a:lnTo>
                  <a:lnTo>
                    <a:pt x="2302891" y="1507109"/>
                  </a:lnTo>
                  <a:lnTo>
                    <a:pt x="0" y="15071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71" r="-173" b="2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596900" y="1701800"/>
            <a:ext cx="7823200" cy="7823200"/>
            <a:chOff x="0" y="0"/>
            <a:chExt cx="10430933" cy="104309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430891" cy="10430891"/>
            </a:xfrm>
            <a:custGeom>
              <a:avLst/>
              <a:gdLst/>
              <a:ahLst/>
              <a:cxnLst/>
              <a:rect l="l" t="t" r="r" b="b"/>
              <a:pathLst>
                <a:path w="10430891" h="10430891">
                  <a:moveTo>
                    <a:pt x="0" y="0"/>
                  </a:moveTo>
                  <a:lnTo>
                    <a:pt x="10430891" y="0"/>
                  </a:lnTo>
                  <a:lnTo>
                    <a:pt x="10430891" y="10430891"/>
                  </a:lnTo>
                  <a:lnTo>
                    <a:pt x="0" y="104308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2522200" y="7432306"/>
            <a:ext cx="4343400" cy="1028700"/>
            <a:chOff x="0" y="0"/>
            <a:chExt cx="5791200" cy="1371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791200" cy="1371600"/>
            </a:xfrm>
            <a:custGeom>
              <a:avLst/>
              <a:gdLst/>
              <a:ahLst/>
              <a:cxnLst/>
              <a:rect l="l" t="t" r="r" b="b"/>
              <a:pathLst>
                <a:path w="5791200" h="1371600">
                  <a:moveTo>
                    <a:pt x="0" y="0"/>
                  </a:moveTo>
                  <a:lnTo>
                    <a:pt x="5791200" y="0"/>
                  </a:lnTo>
                  <a:lnTo>
                    <a:pt x="5791200" y="1371600"/>
                  </a:lnTo>
                  <a:lnTo>
                    <a:pt x="0" y="1371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t="-462" b="-462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5867400" y="1854273"/>
            <a:ext cx="11277600" cy="5283571"/>
            <a:chOff x="0" y="0"/>
            <a:chExt cx="15036800" cy="704476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036800" cy="7044761"/>
            </a:xfrm>
            <a:custGeom>
              <a:avLst/>
              <a:gdLst/>
              <a:ahLst/>
              <a:cxnLst/>
              <a:rect l="l" t="t" r="r" b="b"/>
              <a:pathLst>
                <a:path w="15036800" h="7044761">
                  <a:moveTo>
                    <a:pt x="0" y="0"/>
                  </a:moveTo>
                  <a:lnTo>
                    <a:pt x="15036800" y="0"/>
                  </a:lnTo>
                  <a:lnTo>
                    <a:pt x="15036800" y="7044761"/>
                  </a:lnTo>
                  <a:lnTo>
                    <a:pt x="0" y="70447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561975"/>
              <a:ext cx="15036800" cy="648278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r">
                <a:lnSpc>
                  <a:spcPts val="17927"/>
                </a:lnSpc>
              </a:pPr>
              <a:r>
                <a:rPr lang="en-US" sz="19998" spc="-234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Thank</a:t>
              </a:r>
            </a:p>
            <a:p>
              <a:pPr algn="r">
                <a:lnSpc>
                  <a:spcPts val="17927"/>
                </a:lnSpc>
              </a:pPr>
              <a:r>
                <a:rPr lang="en-US" sz="19998" spc="-234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You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807950" y="7600156"/>
            <a:ext cx="3771900" cy="685857"/>
            <a:chOff x="0" y="0"/>
            <a:chExt cx="5029200" cy="91447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29200" cy="914476"/>
            </a:xfrm>
            <a:custGeom>
              <a:avLst/>
              <a:gdLst/>
              <a:ahLst/>
              <a:cxnLst/>
              <a:rect l="l" t="t" r="r" b="b"/>
              <a:pathLst>
                <a:path w="5029200" h="914476">
                  <a:moveTo>
                    <a:pt x="0" y="0"/>
                  </a:moveTo>
                  <a:lnTo>
                    <a:pt x="5029200" y="0"/>
                  </a:lnTo>
                  <a:lnTo>
                    <a:pt x="5029200" y="914476"/>
                  </a:lnTo>
                  <a:lnTo>
                    <a:pt x="0" y="9144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5029200" cy="92400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780"/>
                </a:lnSpc>
              </a:pPr>
              <a:r>
                <a:rPr lang="en-US" sz="3999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감사합니다!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-8100000">
            <a:off x="1950516" y="8326997"/>
            <a:ext cx="1016000" cy="660400"/>
            <a:chOff x="0" y="0"/>
            <a:chExt cx="1354667" cy="8805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54709" cy="880491"/>
            </a:xfrm>
            <a:custGeom>
              <a:avLst/>
              <a:gdLst/>
              <a:ahLst/>
              <a:cxnLst/>
              <a:rect l="l" t="t" r="r" b="b"/>
              <a:pathLst>
                <a:path w="1354709" h="880491">
                  <a:moveTo>
                    <a:pt x="0" y="0"/>
                  </a:moveTo>
                  <a:lnTo>
                    <a:pt x="1354709" y="0"/>
                  </a:lnTo>
                  <a:lnTo>
                    <a:pt x="1354709" y="880491"/>
                  </a:lnTo>
                  <a:lnTo>
                    <a:pt x="0" y="8804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67" r="3" b="-172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1860000">
            <a:off x="15309677" y="1611705"/>
            <a:ext cx="1460500" cy="952500"/>
            <a:chOff x="0" y="0"/>
            <a:chExt cx="1947333" cy="127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47291" cy="1270000"/>
            </a:xfrm>
            <a:custGeom>
              <a:avLst/>
              <a:gdLst/>
              <a:ahLst/>
              <a:cxnLst/>
              <a:rect l="l" t="t" r="r" b="b"/>
              <a:pathLst>
                <a:path w="1947291" h="1270000">
                  <a:moveTo>
                    <a:pt x="0" y="0"/>
                  </a:moveTo>
                  <a:lnTo>
                    <a:pt x="1947291" y="0"/>
                  </a:lnTo>
                  <a:lnTo>
                    <a:pt x="1947291" y="1270000"/>
                  </a:lnTo>
                  <a:lnTo>
                    <a:pt x="0" y="1270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2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4596596" y="2545895"/>
            <a:ext cx="4547404" cy="1159437"/>
            <a:chOff x="0" y="0"/>
            <a:chExt cx="6063205" cy="154591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0" b="-117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3051213" y="2545895"/>
            <a:ext cx="1159437" cy="1159437"/>
            <a:chOff x="0" y="0"/>
            <a:chExt cx="1545916" cy="154591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45971" cy="1545971"/>
            </a:xfrm>
            <a:custGeom>
              <a:avLst/>
              <a:gdLst/>
              <a:ahLst/>
              <a:cxnLst/>
              <a:rect l="l" t="t" r="r" b="b"/>
              <a:pathLst>
                <a:path w="1545971" h="1545971">
                  <a:moveTo>
                    <a:pt x="0" y="0"/>
                  </a:moveTo>
                  <a:lnTo>
                    <a:pt x="1545971" y="0"/>
                  </a:lnTo>
                  <a:lnTo>
                    <a:pt x="1545971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3" b="3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4602946" y="6210300"/>
            <a:ext cx="4547404" cy="1159437"/>
            <a:chOff x="0" y="0"/>
            <a:chExt cx="6063205" cy="154591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0" b="-117"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3051213" y="4325656"/>
            <a:ext cx="1159437" cy="1159437"/>
            <a:chOff x="0" y="0"/>
            <a:chExt cx="1545916" cy="154591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45971" cy="1545971"/>
            </a:xfrm>
            <a:custGeom>
              <a:avLst/>
              <a:gdLst/>
              <a:ahLst/>
              <a:cxnLst/>
              <a:rect l="l" t="t" r="r" b="b"/>
              <a:pathLst>
                <a:path w="1545971" h="1545971">
                  <a:moveTo>
                    <a:pt x="0" y="0"/>
                  </a:moveTo>
                  <a:lnTo>
                    <a:pt x="1545971" y="0"/>
                  </a:lnTo>
                  <a:lnTo>
                    <a:pt x="1545971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3" b="3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11164516" y="2545895"/>
            <a:ext cx="4547404" cy="1159437"/>
            <a:chOff x="0" y="0"/>
            <a:chExt cx="6063205" cy="154591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0" b="-117"/>
              </a:stretch>
            </a:blipFill>
          </p:spPr>
        </p:sp>
      </p:grpSp>
      <p:grpSp>
        <p:nvGrpSpPr>
          <p:cNvPr id="18" name="Group 18"/>
          <p:cNvGrpSpPr/>
          <p:nvPr/>
        </p:nvGrpSpPr>
        <p:grpSpPr>
          <a:xfrm>
            <a:off x="3051213" y="6219263"/>
            <a:ext cx="1159437" cy="1159437"/>
            <a:chOff x="0" y="0"/>
            <a:chExt cx="1545916" cy="154591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45971" cy="1545971"/>
            </a:xfrm>
            <a:custGeom>
              <a:avLst/>
              <a:gdLst/>
              <a:ahLst/>
              <a:cxnLst/>
              <a:rect l="l" t="t" r="r" b="b"/>
              <a:pathLst>
                <a:path w="1545971" h="1545971">
                  <a:moveTo>
                    <a:pt x="0" y="0"/>
                  </a:moveTo>
                  <a:lnTo>
                    <a:pt x="1545971" y="0"/>
                  </a:lnTo>
                  <a:lnTo>
                    <a:pt x="1545971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3" b="3"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>
            <a:off x="4596596" y="4325656"/>
            <a:ext cx="4547404" cy="1159437"/>
            <a:chOff x="0" y="0"/>
            <a:chExt cx="6063205" cy="154591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0" b="-117"/>
              </a:stretch>
            </a:blipFill>
          </p:spPr>
        </p:sp>
      </p:grpSp>
      <p:grpSp>
        <p:nvGrpSpPr>
          <p:cNvPr id="22" name="Group 22"/>
          <p:cNvGrpSpPr/>
          <p:nvPr/>
        </p:nvGrpSpPr>
        <p:grpSpPr>
          <a:xfrm>
            <a:off x="9614553" y="2545895"/>
            <a:ext cx="1159437" cy="1159437"/>
            <a:chOff x="0" y="0"/>
            <a:chExt cx="1545916" cy="154591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545971" cy="1545971"/>
            </a:xfrm>
            <a:custGeom>
              <a:avLst/>
              <a:gdLst/>
              <a:ahLst/>
              <a:cxnLst/>
              <a:rect l="l" t="t" r="r" b="b"/>
              <a:pathLst>
                <a:path w="1545971" h="1545971">
                  <a:moveTo>
                    <a:pt x="0" y="0"/>
                  </a:moveTo>
                  <a:lnTo>
                    <a:pt x="1545971" y="0"/>
                  </a:lnTo>
                  <a:lnTo>
                    <a:pt x="1545971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3" b="3"/>
              </a:stretch>
            </a:blipFill>
          </p:spPr>
        </p:sp>
      </p:grpSp>
      <p:grpSp>
        <p:nvGrpSpPr>
          <p:cNvPr id="24" name="Group 24"/>
          <p:cNvGrpSpPr/>
          <p:nvPr/>
        </p:nvGrpSpPr>
        <p:grpSpPr>
          <a:xfrm>
            <a:off x="11164516" y="4325656"/>
            <a:ext cx="4547404" cy="1159437"/>
            <a:chOff x="0" y="0"/>
            <a:chExt cx="6063205" cy="1545916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0" b="-117"/>
              </a:stretch>
            </a:blipFill>
          </p:spPr>
        </p:sp>
      </p:grpSp>
      <p:grpSp>
        <p:nvGrpSpPr>
          <p:cNvPr id="26" name="Group 26"/>
          <p:cNvGrpSpPr/>
          <p:nvPr/>
        </p:nvGrpSpPr>
        <p:grpSpPr>
          <a:xfrm>
            <a:off x="9614553" y="4325656"/>
            <a:ext cx="1159437" cy="1159437"/>
            <a:chOff x="0" y="0"/>
            <a:chExt cx="1545916" cy="1545916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545971" cy="1545971"/>
            </a:xfrm>
            <a:custGeom>
              <a:avLst/>
              <a:gdLst/>
              <a:ahLst/>
              <a:cxnLst/>
              <a:rect l="l" t="t" r="r" b="b"/>
              <a:pathLst>
                <a:path w="1545971" h="1545971">
                  <a:moveTo>
                    <a:pt x="0" y="0"/>
                  </a:moveTo>
                  <a:lnTo>
                    <a:pt x="1545971" y="0"/>
                  </a:lnTo>
                  <a:lnTo>
                    <a:pt x="1545971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3" b="3"/>
              </a:stretch>
            </a:blipFill>
          </p:spPr>
        </p:sp>
      </p:grpSp>
      <p:grpSp>
        <p:nvGrpSpPr>
          <p:cNvPr id="28" name="Group 28"/>
          <p:cNvGrpSpPr/>
          <p:nvPr/>
        </p:nvGrpSpPr>
        <p:grpSpPr>
          <a:xfrm>
            <a:off x="4286250" y="765224"/>
            <a:ext cx="9715500" cy="1571121"/>
            <a:chOff x="0" y="0"/>
            <a:chExt cx="12954000" cy="2094828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2954000" cy="2094828"/>
            </a:xfrm>
            <a:custGeom>
              <a:avLst/>
              <a:gdLst/>
              <a:ahLst/>
              <a:cxnLst/>
              <a:rect l="l" t="t" r="r" b="b"/>
              <a:pathLst>
                <a:path w="12954000" h="2094828">
                  <a:moveTo>
                    <a:pt x="0" y="0"/>
                  </a:moveTo>
                  <a:lnTo>
                    <a:pt x="12954000" y="0"/>
                  </a:lnTo>
                  <a:lnTo>
                    <a:pt x="12954000" y="2094828"/>
                  </a:lnTo>
                  <a:lnTo>
                    <a:pt x="0" y="2094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180975"/>
              <a:ext cx="12954000" cy="191385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9958"/>
                </a:lnSpc>
              </a:pPr>
              <a:r>
                <a:rPr lang="en-US" sz="9999" spc="-14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목차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4975324" y="2872287"/>
            <a:ext cx="3874555" cy="513797"/>
            <a:chOff x="0" y="0"/>
            <a:chExt cx="5166073" cy="685062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166073" cy="685062"/>
            </a:xfrm>
            <a:custGeom>
              <a:avLst/>
              <a:gdLst/>
              <a:ahLst/>
              <a:cxnLst/>
              <a:rect l="l" t="t" r="r" b="b"/>
              <a:pathLst>
                <a:path w="5166073" h="685062">
                  <a:moveTo>
                    <a:pt x="0" y="0"/>
                  </a:moveTo>
                  <a:lnTo>
                    <a:pt x="5166073" y="0"/>
                  </a:lnTo>
                  <a:lnTo>
                    <a:pt x="5166073" y="685062"/>
                  </a:lnTo>
                  <a:lnTo>
                    <a:pt x="0" y="6850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"/>
              <a:ext cx="5166073" cy="69458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585"/>
                </a:lnSpc>
              </a:pPr>
              <a:r>
                <a:rPr lang="en-US" sz="2999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문제 인식 &amp; 설계 방향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3307081" y="2865143"/>
            <a:ext cx="647700" cy="513797"/>
            <a:chOff x="0" y="0"/>
            <a:chExt cx="863600" cy="68506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63600" cy="685062"/>
            </a:xfrm>
            <a:custGeom>
              <a:avLst/>
              <a:gdLst/>
              <a:ahLst/>
              <a:cxnLst/>
              <a:rect l="l" t="t" r="r" b="b"/>
              <a:pathLst>
                <a:path w="863600" h="685062">
                  <a:moveTo>
                    <a:pt x="0" y="0"/>
                  </a:moveTo>
                  <a:lnTo>
                    <a:pt x="863600" y="0"/>
                  </a:lnTo>
                  <a:lnTo>
                    <a:pt x="863600" y="685062"/>
                  </a:lnTo>
                  <a:lnTo>
                    <a:pt x="0" y="6850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9525"/>
              <a:ext cx="863600" cy="69458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585"/>
                </a:lnSpc>
              </a:pPr>
              <a:r>
                <a:rPr lang="en-US" sz="2999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1.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3307081" y="4644904"/>
            <a:ext cx="647700" cy="513797"/>
            <a:chOff x="0" y="0"/>
            <a:chExt cx="863600" cy="685062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63600" cy="685062"/>
            </a:xfrm>
            <a:custGeom>
              <a:avLst/>
              <a:gdLst/>
              <a:ahLst/>
              <a:cxnLst/>
              <a:rect l="l" t="t" r="r" b="b"/>
              <a:pathLst>
                <a:path w="863600" h="685062">
                  <a:moveTo>
                    <a:pt x="0" y="0"/>
                  </a:moveTo>
                  <a:lnTo>
                    <a:pt x="863600" y="0"/>
                  </a:lnTo>
                  <a:lnTo>
                    <a:pt x="863600" y="685062"/>
                  </a:lnTo>
                  <a:lnTo>
                    <a:pt x="0" y="6850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9525"/>
              <a:ext cx="863600" cy="69458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585"/>
                </a:lnSpc>
              </a:pPr>
              <a:r>
                <a:rPr lang="en-US" sz="2999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2.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3307081" y="6538511"/>
            <a:ext cx="647700" cy="513797"/>
            <a:chOff x="0" y="0"/>
            <a:chExt cx="863600" cy="685062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63600" cy="685062"/>
            </a:xfrm>
            <a:custGeom>
              <a:avLst/>
              <a:gdLst/>
              <a:ahLst/>
              <a:cxnLst/>
              <a:rect l="l" t="t" r="r" b="b"/>
              <a:pathLst>
                <a:path w="863600" h="685062">
                  <a:moveTo>
                    <a:pt x="0" y="0"/>
                  </a:moveTo>
                  <a:lnTo>
                    <a:pt x="863600" y="0"/>
                  </a:lnTo>
                  <a:lnTo>
                    <a:pt x="863600" y="685062"/>
                  </a:lnTo>
                  <a:lnTo>
                    <a:pt x="0" y="6850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9525"/>
              <a:ext cx="863600" cy="69458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585"/>
                </a:lnSpc>
              </a:pPr>
              <a:r>
                <a:rPr lang="en-US" sz="2999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3.</a:t>
              </a:r>
            </a:p>
          </p:txBody>
        </p:sp>
      </p:grpSp>
      <p:sp>
        <p:nvSpPr>
          <p:cNvPr id="43" name="Freeform 43"/>
          <p:cNvSpPr/>
          <p:nvPr/>
        </p:nvSpPr>
        <p:spPr>
          <a:xfrm>
            <a:off x="11660217" y="4644904"/>
            <a:ext cx="3556000" cy="513797"/>
          </a:xfrm>
          <a:custGeom>
            <a:avLst/>
            <a:gdLst/>
            <a:ahLst/>
            <a:cxnLst/>
            <a:rect l="l" t="t" r="r" b="b"/>
            <a:pathLst>
              <a:path w="3556000" h="513797">
                <a:moveTo>
                  <a:pt x="0" y="0"/>
                </a:moveTo>
                <a:lnTo>
                  <a:pt x="3556000" y="0"/>
                </a:lnTo>
                <a:lnTo>
                  <a:pt x="3556000" y="513797"/>
                </a:lnTo>
                <a:lnTo>
                  <a:pt x="0" y="5137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44" name="Group 44"/>
          <p:cNvGrpSpPr/>
          <p:nvPr/>
        </p:nvGrpSpPr>
        <p:grpSpPr>
          <a:xfrm>
            <a:off x="9870422" y="2865143"/>
            <a:ext cx="647700" cy="513797"/>
            <a:chOff x="0" y="0"/>
            <a:chExt cx="863600" cy="685062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863600" cy="685062"/>
            </a:xfrm>
            <a:custGeom>
              <a:avLst/>
              <a:gdLst/>
              <a:ahLst/>
              <a:cxnLst/>
              <a:rect l="l" t="t" r="r" b="b"/>
              <a:pathLst>
                <a:path w="863600" h="685062">
                  <a:moveTo>
                    <a:pt x="0" y="0"/>
                  </a:moveTo>
                  <a:lnTo>
                    <a:pt x="863600" y="0"/>
                  </a:lnTo>
                  <a:lnTo>
                    <a:pt x="863600" y="685062"/>
                  </a:lnTo>
                  <a:lnTo>
                    <a:pt x="0" y="6850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0" y="-9525"/>
              <a:ext cx="863600" cy="69458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585"/>
                </a:lnSpc>
              </a:pPr>
              <a:r>
                <a:rPr lang="en-US" sz="2999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4.</a:t>
              </a:r>
            </a:p>
          </p:txBody>
        </p:sp>
      </p:grpSp>
      <p:sp>
        <p:nvSpPr>
          <p:cNvPr id="47" name="Freeform 47"/>
          <p:cNvSpPr/>
          <p:nvPr/>
        </p:nvSpPr>
        <p:spPr>
          <a:xfrm>
            <a:off x="11612694" y="6538511"/>
            <a:ext cx="3556000" cy="513797"/>
          </a:xfrm>
          <a:custGeom>
            <a:avLst/>
            <a:gdLst/>
            <a:ahLst/>
            <a:cxnLst/>
            <a:rect l="l" t="t" r="r" b="b"/>
            <a:pathLst>
              <a:path w="3556000" h="513797">
                <a:moveTo>
                  <a:pt x="0" y="0"/>
                </a:moveTo>
                <a:lnTo>
                  <a:pt x="3556000" y="0"/>
                </a:lnTo>
                <a:lnTo>
                  <a:pt x="3556000" y="513797"/>
                </a:lnTo>
                <a:lnTo>
                  <a:pt x="0" y="5137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48" name="Group 48"/>
          <p:cNvGrpSpPr/>
          <p:nvPr/>
        </p:nvGrpSpPr>
        <p:grpSpPr>
          <a:xfrm>
            <a:off x="9870422" y="4644904"/>
            <a:ext cx="647700" cy="513797"/>
            <a:chOff x="0" y="0"/>
            <a:chExt cx="863600" cy="685062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863600" cy="685062"/>
            </a:xfrm>
            <a:custGeom>
              <a:avLst/>
              <a:gdLst/>
              <a:ahLst/>
              <a:cxnLst/>
              <a:rect l="l" t="t" r="r" b="b"/>
              <a:pathLst>
                <a:path w="863600" h="685062">
                  <a:moveTo>
                    <a:pt x="0" y="0"/>
                  </a:moveTo>
                  <a:lnTo>
                    <a:pt x="863600" y="0"/>
                  </a:lnTo>
                  <a:lnTo>
                    <a:pt x="863600" y="685062"/>
                  </a:lnTo>
                  <a:lnTo>
                    <a:pt x="0" y="6850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9525"/>
              <a:ext cx="863600" cy="69458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585"/>
                </a:lnSpc>
              </a:pPr>
              <a:r>
                <a:rPr lang="en-US" sz="2999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5.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5098648" y="4644904"/>
            <a:ext cx="3556000" cy="513797"/>
            <a:chOff x="0" y="0"/>
            <a:chExt cx="4741333" cy="685062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4741333" cy="685062"/>
            </a:xfrm>
            <a:custGeom>
              <a:avLst/>
              <a:gdLst/>
              <a:ahLst/>
              <a:cxnLst/>
              <a:rect l="l" t="t" r="r" b="b"/>
              <a:pathLst>
                <a:path w="4741333" h="685062">
                  <a:moveTo>
                    <a:pt x="0" y="0"/>
                  </a:moveTo>
                  <a:lnTo>
                    <a:pt x="4741333" y="0"/>
                  </a:lnTo>
                  <a:lnTo>
                    <a:pt x="4741333" y="685062"/>
                  </a:lnTo>
                  <a:lnTo>
                    <a:pt x="0" y="6850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3" name="TextBox 53"/>
            <p:cNvSpPr txBox="1"/>
            <p:nvPr/>
          </p:nvSpPr>
          <p:spPr>
            <a:xfrm>
              <a:off x="0" y="-9525"/>
              <a:ext cx="4741333" cy="69458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585"/>
                </a:lnSpc>
              </a:pPr>
              <a:r>
                <a:rPr lang="en-US" sz="2999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기능 구현</a:t>
              </a:r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5092298" y="6542083"/>
            <a:ext cx="3556000" cy="513797"/>
            <a:chOff x="0" y="0"/>
            <a:chExt cx="4741333" cy="685062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4741333" cy="685062"/>
            </a:xfrm>
            <a:custGeom>
              <a:avLst/>
              <a:gdLst/>
              <a:ahLst/>
              <a:cxnLst/>
              <a:rect l="l" t="t" r="r" b="b"/>
              <a:pathLst>
                <a:path w="4741333" h="685062">
                  <a:moveTo>
                    <a:pt x="0" y="0"/>
                  </a:moveTo>
                  <a:lnTo>
                    <a:pt x="4741333" y="0"/>
                  </a:lnTo>
                  <a:lnTo>
                    <a:pt x="4741333" y="685062"/>
                  </a:lnTo>
                  <a:lnTo>
                    <a:pt x="0" y="6850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6" name="TextBox 56"/>
            <p:cNvSpPr txBox="1"/>
            <p:nvPr/>
          </p:nvSpPr>
          <p:spPr>
            <a:xfrm>
              <a:off x="0" y="-9525"/>
              <a:ext cx="4741333" cy="69458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585"/>
                </a:lnSpc>
              </a:pPr>
              <a:r>
                <a:rPr lang="ko-KR" altLang="en-US" sz="2999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도안 및 회로도</a:t>
              </a:r>
              <a:endParaRPr lang="en-US" sz="2999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grpSp>
        <p:nvGrpSpPr>
          <p:cNvPr id="57" name="Group 57"/>
          <p:cNvGrpSpPr/>
          <p:nvPr/>
        </p:nvGrpSpPr>
        <p:grpSpPr>
          <a:xfrm>
            <a:off x="11736015" y="2675463"/>
            <a:ext cx="3556000" cy="893157"/>
            <a:chOff x="0" y="0"/>
            <a:chExt cx="4741333" cy="1190876"/>
          </a:xfrm>
        </p:grpSpPr>
        <p:sp>
          <p:nvSpPr>
            <p:cNvPr id="58" name="Freeform 58"/>
            <p:cNvSpPr/>
            <p:nvPr/>
          </p:nvSpPr>
          <p:spPr>
            <a:xfrm>
              <a:off x="0" y="0"/>
              <a:ext cx="4741333" cy="1190876"/>
            </a:xfrm>
            <a:custGeom>
              <a:avLst/>
              <a:gdLst/>
              <a:ahLst/>
              <a:cxnLst/>
              <a:rect l="l" t="t" r="r" b="b"/>
              <a:pathLst>
                <a:path w="4741333" h="1190876">
                  <a:moveTo>
                    <a:pt x="0" y="0"/>
                  </a:moveTo>
                  <a:lnTo>
                    <a:pt x="4741333" y="0"/>
                  </a:lnTo>
                  <a:lnTo>
                    <a:pt x="4741333" y="1190876"/>
                  </a:lnTo>
                  <a:lnTo>
                    <a:pt x="0" y="11908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9" name="TextBox 59"/>
            <p:cNvSpPr txBox="1"/>
            <p:nvPr/>
          </p:nvSpPr>
          <p:spPr>
            <a:xfrm>
              <a:off x="0" y="-9525"/>
              <a:ext cx="4741333" cy="120040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345"/>
                </a:lnSpc>
              </a:pPr>
              <a:r>
                <a:rPr lang="ko-KR" altLang="en-US" sz="2799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사진 및 시연 영상</a:t>
              </a:r>
              <a:endParaRPr lang="en-US" sz="2799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grpSp>
        <p:nvGrpSpPr>
          <p:cNvPr id="60" name="Group 60"/>
          <p:cNvGrpSpPr/>
          <p:nvPr/>
        </p:nvGrpSpPr>
        <p:grpSpPr>
          <a:xfrm>
            <a:off x="11736015" y="4534453"/>
            <a:ext cx="3556000" cy="893157"/>
            <a:chOff x="0" y="0"/>
            <a:chExt cx="4741333" cy="1190876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4741333" cy="1190876"/>
            </a:xfrm>
            <a:custGeom>
              <a:avLst/>
              <a:gdLst/>
              <a:ahLst/>
              <a:cxnLst/>
              <a:rect l="l" t="t" r="r" b="b"/>
              <a:pathLst>
                <a:path w="4741333" h="1190876">
                  <a:moveTo>
                    <a:pt x="0" y="0"/>
                  </a:moveTo>
                  <a:lnTo>
                    <a:pt x="4741333" y="0"/>
                  </a:lnTo>
                  <a:lnTo>
                    <a:pt x="4741333" y="1190876"/>
                  </a:lnTo>
                  <a:lnTo>
                    <a:pt x="0" y="11908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2" name="TextBox 62"/>
            <p:cNvSpPr txBox="1"/>
            <p:nvPr/>
          </p:nvSpPr>
          <p:spPr>
            <a:xfrm>
              <a:off x="0" y="-9525"/>
              <a:ext cx="4741333" cy="120040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345"/>
                </a:lnSpc>
              </a:pPr>
              <a:r>
                <a:rPr lang="ko-KR" altLang="en-US" sz="2799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코드 설명</a:t>
              </a:r>
              <a:endParaRPr lang="en-US" sz="2799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grpSp>
        <p:nvGrpSpPr>
          <p:cNvPr id="63" name="Group 63"/>
          <p:cNvGrpSpPr/>
          <p:nvPr/>
        </p:nvGrpSpPr>
        <p:grpSpPr>
          <a:xfrm>
            <a:off x="11164516" y="6210300"/>
            <a:ext cx="4547404" cy="1159437"/>
            <a:chOff x="0" y="0"/>
            <a:chExt cx="6063205" cy="1545916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6063234" cy="1545971"/>
            </a:xfrm>
            <a:custGeom>
              <a:avLst/>
              <a:gdLst/>
              <a:ahLst/>
              <a:cxnLst/>
              <a:rect l="l" t="t" r="r" b="b"/>
              <a:pathLst>
                <a:path w="6063234" h="1545971">
                  <a:moveTo>
                    <a:pt x="0" y="0"/>
                  </a:moveTo>
                  <a:lnTo>
                    <a:pt x="6063234" y="0"/>
                  </a:lnTo>
                  <a:lnTo>
                    <a:pt x="6063234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0" b="-117"/>
              </a:stretch>
            </a:blipFill>
          </p:spPr>
        </p:sp>
      </p:grpSp>
      <p:grpSp>
        <p:nvGrpSpPr>
          <p:cNvPr id="65" name="Group 65"/>
          <p:cNvGrpSpPr/>
          <p:nvPr/>
        </p:nvGrpSpPr>
        <p:grpSpPr>
          <a:xfrm>
            <a:off x="9614553" y="6210300"/>
            <a:ext cx="1159437" cy="1159437"/>
            <a:chOff x="0" y="0"/>
            <a:chExt cx="1545916" cy="1545916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1545971" cy="1545971"/>
            </a:xfrm>
            <a:custGeom>
              <a:avLst/>
              <a:gdLst/>
              <a:ahLst/>
              <a:cxnLst/>
              <a:rect l="l" t="t" r="r" b="b"/>
              <a:pathLst>
                <a:path w="1545971" h="1545971">
                  <a:moveTo>
                    <a:pt x="0" y="0"/>
                  </a:moveTo>
                  <a:lnTo>
                    <a:pt x="1545971" y="0"/>
                  </a:lnTo>
                  <a:lnTo>
                    <a:pt x="1545971" y="1545971"/>
                  </a:lnTo>
                  <a:lnTo>
                    <a:pt x="0" y="1545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3" b="3"/>
              </a:stretch>
            </a:blipFill>
          </p:spPr>
        </p:sp>
      </p:grpSp>
      <p:grpSp>
        <p:nvGrpSpPr>
          <p:cNvPr id="67" name="Group 67"/>
          <p:cNvGrpSpPr/>
          <p:nvPr/>
        </p:nvGrpSpPr>
        <p:grpSpPr>
          <a:xfrm>
            <a:off x="9870422" y="6533120"/>
            <a:ext cx="647700" cy="513797"/>
            <a:chOff x="0" y="0"/>
            <a:chExt cx="863600" cy="685062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863600" cy="685062"/>
            </a:xfrm>
            <a:custGeom>
              <a:avLst/>
              <a:gdLst/>
              <a:ahLst/>
              <a:cxnLst/>
              <a:rect l="l" t="t" r="r" b="b"/>
              <a:pathLst>
                <a:path w="863600" h="685062">
                  <a:moveTo>
                    <a:pt x="0" y="0"/>
                  </a:moveTo>
                  <a:lnTo>
                    <a:pt x="863600" y="0"/>
                  </a:lnTo>
                  <a:lnTo>
                    <a:pt x="863600" y="685062"/>
                  </a:lnTo>
                  <a:lnTo>
                    <a:pt x="0" y="6850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9" name="TextBox 69"/>
            <p:cNvSpPr txBox="1"/>
            <p:nvPr/>
          </p:nvSpPr>
          <p:spPr>
            <a:xfrm>
              <a:off x="0" y="-9525"/>
              <a:ext cx="863600" cy="69458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585"/>
                </a:lnSpc>
              </a:pPr>
              <a:r>
                <a:rPr lang="en-US" sz="2999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6.</a:t>
              </a:r>
            </a:p>
          </p:txBody>
        </p:sp>
      </p:grpSp>
      <p:grpSp>
        <p:nvGrpSpPr>
          <p:cNvPr id="70" name="Group 70"/>
          <p:cNvGrpSpPr/>
          <p:nvPr/>
        </p:nvGrpSpPr>
        <p:grpSpPr>
          <a:xfrm>
            <a:off x="11736015" y="6533120"/>
            <a:ext cx="3556000" cy="513797"/>
            <a:chOff x="0" y="0"/>
            <a:chExt cx="4741333" cy="685062"/>
          </a:xfrm>
        </p:grpSpPr>
        <p:sp>
          <p:nvSpPr>
            <p:cNvPr id="71" name="Freeform 71"/>
            <p:cNvSpPr/>
            <p:nvPr/>
          </p:nvSpPr>
          <p:spPr>
            <a:xfrm>
              <a:off x="0" y="0"/>
              <a:ext cx="4741333" cy="685062"/>
            </a:xfrm>
            <a:custGeom>
              <a:avLst/>
              <a:gdLst/>
              <a:ahLst/>
              <a:cxnLst/>
              <a:rect l="l" t="t" r="r" b="b"/>
              <a:pathLst>
                <a:path w="4741333" h="685062">
                  <a:moveTo>
                    <a:pt x="0" y="0"/>
                  </a:moveTo>
                  <a:lnTo>
                    <a:pt x="4741333" y="0"/>
                  </a:lnTo>
                  <a:lnTo>
                    <a:pt x="4741333" y="685062"/>
                  </a:lnTo>
                  <a:lnTo>
                    <a:pt x="0" y="6850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2" name="TextBox 72"/>
            <p:cNvSpPr txBox="1"/>
            <p:nvPr/>
          </p:nvSpPr>
          <p:spPr>
            <a:xfrm>
              <a:off x="0" y="-9525"/>
              <a:ext cx="4741333" cy="69458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345"/>
                </a:lnSpc>
              </a:pPr>
              <a:r>
                <a:rPr lang="ko-KR" altLang="en-US" sz="2799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자체 평가</a:t>
              </a:r>
              <a:endParaRPr lang="en-US" sz="2799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3076298" y="2535993"/>
            <a:ext cx="5066791" cy="6055557"/>
            <a:chOff x="0" y="0"/>
            <a:chExt cx="1334464" cy="14039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34464" cy="1403936"/>
            </a:xfrm>
            <a:custGeom>
              <a:avLst/>
              <a:gdLst/>
              <a:ahLst/>
              <a:cxnLst/>
              <a:rect l="l" t="t" r="r" b="b"/>
              <a:pathLst>
                <a:path w="1334464" h="1403936">
                  <a:moveTo>
                    <a:pt x="77927" y="0"/>
                  </a:moveTo>
                  <a:lnTo>
                    <a:pt x="1256537" y="0"/>
                  </a:lnTo>
                  <a:cubicBezTo>
                    <a:pt x="1277204" y="0"/>
                    <a:pt x="1297025" y="8210"/>
                    <a:pt x="1311639" y="22824"/>
                  </a:cubicBezTo>
                  <a:cubicBezTo>
                    <a:pt x="1326254" y="37438"/>
                    <a:pt x="1334464" y="57259"/>
                    <a:pt x="1334464" y="77927"/>
                  </a:cubicBezTo>
                  <a:lnTo>
                    <a:pt x="1334464" y="1326009"/>
                  </a:lnTo>
                  <a:cubicBezTo>
                    <a:pt x="1334464" y="1346676"/>
                    <a:pt x="1326254" y="1366497"/>
                    <a:pt x="1311639" y="1381111"/>
                  </a:cubicBezTo>
                  <a:cubicBezTo>
                    <a:pt x="1297025" y="1395725"/>
                    <a:pt x="1277204" y="1403936"/>
                    <a:pt x="1256537" y="1403936"/>
                  </a:cubicBezTo>
                  <a:lnTo>
                    <a:pt x="77927" y="1403936"/>
                  </a:lnTo>
                  <a:cubicBezTo>
                    <a:pt x="57259" y="1403936"/>
                    <a:pt x="37438" y="1395725"/>
                    <a:pt x="22824" y="1381111"/>
                  </a:cubicBezTo>
                  <a:cubicBezTo>
                    <a:pt x="8210" y="1366497"/>
                    <a:pt x="0" y="1346676"/>
                    <a:pt x="0" y="1326009"/>
                  </a:cubicBezTo>
                  <a:lnTo>
                    <a:pt x="0" y="77927"/>
                  </a:lnTo>
                  <a:cubicBezTo>
                    <a:pt x="0" y="57259"/>
                    <a:pt x="8210" y="37438"/>
                    <a:pt x="22824" y="22824"/>
                  </a:cubicBezTo>
                  <a:cubicBezTo>
                    <a:pt x="37438" y="8210"/>
                    <a:pt x="57259" y="0"/>
                    <a:pt x="77927" y="0"/>
                  </a:cubicBezTo>
                  <a:close/>
                </a:path>
              </a:pathLst>
            </a:custGeom>
            <a:solidFill>
              <a:srgbClr val="F5F5F5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334464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144911" y="2535993"/>
            <a:ext cx="5066791" cy="6055557"/>
            <a:chOff x="0" y="0"/>
            <a:chExt cx="1334464" cy="140393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34464" cy="1403936"/>
            </a:xfrm>
            <a:custGeom>
              <a:avLst/>
              <a:gdLst/>
              <a:ahLst/>
              <a:cxnLst/>
              <a:rect l="l" t="t" r="r" b="b"/>
              <a:pathLst>
                <a:path w="1334464" h="1403936">
                  <a:moveTo>
                    <a:pt x="77927" y="0"/>
                  </a:moveTo>
                  <a:lnTo>
                    <a:pt x="1256537" y="0"/>
                  </a:lnTo>
                  <a:cubicBezTo>
                    <a:pt x="1277204" y="0"/>
                    <a:pt x="1297025" y="8210"/>
                    <a:pt x="1311639" y="22824"/>
                  </a:cubicBezTo>
                  <a:cubicBezTo>
                    <a:pt x="1326254" y="37438"/>
                    <a:pt x="1334464" y="57259"/>
                    <a:pt x="1334464" y="77927"/>
                  </a:cubicBezTo>
                  <a:lnTo>
                    <a:pt x="1334464" y="1326009"/>
                  </a:lnTo>
                  <a:cubicBezTo>
                    <a:pt x="1334464" y="1346676"/>
                    <a:pt x="1326254" y="1366497"/>
                    <a:pt x="1311639" y="1381111"/>
                  </a:cubicBezTo>
                  <a:cubicBezTo>
                    <a:pt x="1297025" y="1395725"/>
                    <a:pt x="1277204" y="1403936"/>
                    <a:pt x="1256537" y="1403936"/>
                  </a:cubicBezTo>
                  <a:lnTo>
                    <a:pt x="77927" y="1403936"/>
                  </a:lnTo>
                  <a:cubicBezTo>
                    <a:pt x="57259" y="1403936"/>
                    <a:pt x="37438" y="1395725"/>
                    <a:pt x="22824" y="1381111"/>
                  </a:cubicBezTo>
                  <a:cubicBezTo>
                    <a:pt x="8210" y="1366497"/>
                    <a:pt x="0" y="1346676"/>
                    <a:pt x="0" y="1326009"/>
                  </a:cubicBezTo>
                  <a:lnTo>
                    <a:pt x="0" y="77927"/>
                  </a:lnTo>
                  <a:cubicBezTo>
                    <a:pt x="0" y="57259"/>
                    <a:pt x="8210" y="37438"/>
                    <a:pt x="22824" y="22824"/>
                  </a:cubicBezTo>
                  <a:cubicBezTo>
                    <a:pt x="37438" y="8210"/>
                    <a:pt x="57259" y="0"/>
                    <a:pt x="77927" y="0"/>
                  </a:cubicBezTo>
                  <a:close/>
                </a:path>
              </a:pathLst>
            </a:custGeom>
            <a:solidFill>
              <a:srgbClr val="F5F5F5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34464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449387" y="3312529"/>
            <a:ext cx="4456560" cy="642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0"/>
              </a:lnSpc>
            </a:pPr>
            <a:r>
              <a:rPr lang="en-US" sz="4200" b="1" u="none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접근</a:t>
            </a:r>
            <a:r>
              <a:rPr lang="en-US" sz="4200" b="1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r>
              <a:rPr lang="ko-KR" altLang="en-US" sz="4200" b="1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방향</a:t>
            </a:r>
            <a:endParaRPr lang="en-US" sz="4200" b="1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2184400" y="1166723"/>
            <a:ext cx="13817600" cy="1369270"/>
            <a:chOff x="0" y="0"/>
            <a:chExt cx="18423467" cy="182569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142875"/>
              <a:ext cx="18423467" cy="16828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en-US" sz="7998" spc="-111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문제</a:t>
              </a:r>
              <a:r>
                <a:rPr lang="en-US" sz="7998" spc="-111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7998" spc="-111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인식</a:t>
              </a:r>
              <a:r>
                <a:rPr lang="en-US" sz="7998" spc="-111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&amp; </a:t>
              </a:r>
              <a:r>
                <a:rPr lang="en-US" sz="7998" spc="-111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설계</a:t>
              </a:r>
              <a:r>
                <a:rPr lang="en-US" sz="7998" spc="-111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7998" spc="-111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방향</a:t>
              </a:r>
              <a:endParaRPr lang="en-US" sz="7998" spc="-111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200239" y="5016298"/>
            <a:ext cx="1887522" cy="1882744"/>
            <a:chOff x="0" y="0"/>
            <a:chExt cx="406400" cy="40537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06400" cy="405371"/>
            </a:xfrm>
            <a:custGeom>
              <a:avLst/>
              <a:gdLst/>
              <a:ahLst/>
              <a:cxnLst/>
              <a:rect l="l" t="t" r="r" b="b"/>
              <a:pathLst>
                <a:path w="406400" h="405371">
                  <a:moveTo>
                    <a:pt x="202686" y="0"/>
                  </a:moveTo>
                  <a:lnTo>
                    <a:pt x="203714" y="0"/>
                  </a:lnTo>
                  <a:cubicBezTo>
                    <a:pt x="257470" y="0"/>
                    <a:pt x="309024" y="21354"/>
                    <a:pt x="347035" y="59365"/>
                  </a:cubicBezTo>
                  <a:cubicBezTo>
                    <a:pt x="385046" y="97376"/>
                    <a:pt x="406400" y="148930"/>
                    <a:pt x="406400" y="202686"/>
                  </a:cubicBezTo>
                  <a:lnTo>
                    <a:pt x="406400" y="202686"/>
                  </a:lnTo>
                  <a:cubicBezTo>
                    <a:pt x="406400" y="314626"/>
                    <a:pt x="315655" y="405371"/>
                    <a:pt x="203714" y="405371"/>
                  </a:cubicBezTo>
                  <a:lnTo>
                    <a:pt x="202686" y="405371"/>
                  </a:lnTo>
                  <a:cubicBezTo>
                    <a:pt x="148930" y="405371"/>
                    <a:pt x="97376" y="384017"/>
                    <a:pt x="59365" y="346006"/>
                  </a:cubicBezTo>
                  <a:cubicBezTo>
                    <a:pt x="21354" y="307995"/>
                    <a:pt x="0" y="256441"/>
                    <a:pt x="0" y="202686"/>
                  </a:cubicBezTo>
                  <a:lnTo>
                    <a:pt x="0" y="202686"/>
                  </a:lnTo>
                  <a:cubicBezTo>
                    <a:pt x="0" y="148930"/>
                    <a:pt x="21354" y="97376"/>
                    <a:pt x="59365" y="59365"/>
                  </a:cubicBezTo>
                  <a:cubicBezTo>
                    <a:pt x="97376" y="21354"/>
                    <a:pt x="148930" y="0"/>
                    <a:pt x="202686" y="0"/>
                  </a:cubicBezTo>
                  <a:close/>
                </a:path>
              </a:pathLst>
            </a:custGeom>
            <a:solidFill>
              <a:srgbClr val="F9C138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406400" cy="443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587053" y="5400723"/>
            <a:ext cx="1113893" cy="1113893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3381413" y="3059440"/>
            <a:ext cx="4456560" cy="133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0"/>
              </a:lnSpc>
            </a:pPr>
            <a:r>
              <a:rPr lang="en-US" sz="4200" b="1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기존</a:t>
            </a:r>
            <a:r>
              <a:rPr lang="en-US" sz="4200" b="1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r>
              <a:rPr lang="en-US" sz="4200" b="1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스마트</a:t>
            </a:r>
            <a:r>
              <a:rPr lang="en-US" sz="4200" b="1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</a:p>
          <a:p>
            <a:pPr marL="0" lvl="0" indent="0" algn="ctr">
              <a:lnSpc>
                <a:spcPts val="5040"/>
              </a:lnSpc>
            </a:pPr>
            <a:r>
              <a:rPr lang="en-US" sz="4200" b="1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쓰레기통의</a:t>
            </a:r>
            <a:r>
              <a:rPr lang="en-US" sz="4200" b="1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r>
              <a:rPr lang="en-US" sz="4200" b="1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문제점</a:t>
            </a:r>
            <a:endParaRPr lang="en-US" sz="4200" b="1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437895" y="4712022"/>
            <a:ext cx="4221780" cy="34881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8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설치</a:t>
            </a:r>
            <a:r>
              <a:rPr lang="en-US" sz="28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및 </a:t>
            </a:r>
            <a:r>
              <a:rPr lang="en-US" sz="2800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유지비용</a:t>
            </a:r>
            <a:r>
              <a:rPr lang="en-US" sz="28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u="none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과다</a:t>
            </a:r>
            <a:r>
              <a:rPr lang="en-US" sz="28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endParaRPr lang="en-US" sz="28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 algn="just">
              <a:lnSpc>
                <a:spcPts val="3359"/>
              </a:lnSpc>
            </a:pPr>
            <a:r>
              <a:rPr lang="en-US" sz="28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   (</a:t>
            </a:r>
            <a:r>
              <a:rPr lang="en-US" sz="28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예: </a:t>
            </a:r>
            <a:r>
              <a:rPr lang="en-US" sz="2800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태양광</a:t>
            </a:r>
            <a:r>
              <a:rPr lang="en-US" sz="28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압축</a:t>
            </a:r>
            <a:r>
              <a:rPr lang="en-US" sz="28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기능</a:t>
            </a:r>
            <a:r>
              <a:rPr lang="en-US" sz="28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)</a:t>
            </a:r>
          </a:p>
          <a:p>
            <a:pPr marL="259080" lvl="1" algn="just">
              <a:lnSpc>
                <a:spcPts val="3359"/>
              </a:lnSpc>
            </a:pPr>
            <a:endParaRPr lang="en-US" sz="2800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2800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실제</a:t>
            </a:r>
            <a:r>
              <a:rPr lang="en-US" sz="28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u="none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사용</a:t>
            </a:r>
            <a:r>
              <a:rPr lang="en-US" sz="2800" u="none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u="none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환경</a:t>
            </a:r>
            <a:r>
              <a:rPr lang="en-US" sz="2800" u="none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ko-KR" altLang="en-US" sz="2800" u="none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고려 </a:t>
            </a:r>
            <a:r>
              <a:rPr lang="en-US" altLang="ko-KR" sz="2800" u="none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X</a:t>
            </a:r>
            <a:r>
              <a:rPr lang="en-US" sz="2800" u="none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→ </a:t>
            </a:r>
            <a:r>
              <a:rPr lang="ko-KR" altLang="en-US" sz="28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목적과는 다른 사용</a:t>
            </a:r>
            <a:r>
              <a:rPr lang="en-US" altLang="ko-KR" sz="28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/>
            </a:r>
            <a:br>
              <a:rPr lang="en-US" altLang="ko-KR" sz="28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</a:br>
            <a:endParaRPr lang="en-US" altLang="ko-KR" sz="2800" u="none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ko-KR" altLang="en-US" sz="2800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전용 쓰레기봉투를 사용해야 하는 문제</a:t>
            </a:r>
            <a:endParaRPr lang="en-US" sz="2800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0591800" y="4473729"/>
            <a:ext cx="4495800" cy="39241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28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사용자</a:t>
            </a:r>
            <a:r>
              <a:rPr lang="en-US" sz="28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행동</a:t>
            </a:r>
            <a:r>
              <a:rPr lang="en-US" sz="28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중심</a:t>
            </a:r>
            <a:r>
              <a:rPr lang="en-US" sz="28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endParaRPr lang="en-US" sz="2800" dirty="0" smtClean="0">
              <a:solidFill>
                <a:srgbClr val="FF0000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>
              <a:lnSpc>
                <a:spcPts val="3359"/>
              </a:lnSpc>
            </a:pPr>
            <a:r>
              <a:rPr lang="en-US" sz="28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 꼭 </a:t>
            </a:r>
            <a:r>
              <a:rPr lang="en-US" sz="28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필요한</a:t>
            </a:r>
            <a:r>
              <a:rPr lang="en-US" sz="28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기능만</a:t>
            </a:r>
            <a:r>
              <a:rPr lang="en-US" sz="28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구현</a:t>
            </a:r>
            <a:endParaRPr lang="en-US" sz="28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en-US" sz="28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관리자</a:t>
            </a:r>
            <a:r>
              <a:rPr lang="en-US" sz="28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입장</a:t>
            </a:r>
            <a:r>
              <a:rPr lang="en-US" sz="28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+ </a:t>
            </a:r>
            <a:r>
              <a:rPr lang="en-US" sz="28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미관</a:t>
            </a:r>
            <a:r>
              <a:rPr lang="en-US" sz="28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28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고려</a:t>
            </a:r>
            <a:endParaRPr lang="en-US" sz="28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 algn="ctr">
              <a:lnSpc>
                <a:spcPts val="3359"/>
              </a:lnSpc>
            </a:pPr>
            <a:endParaRPr lang="en-US" sz="28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 algn="ctr">
              <a:lnSpc>
                <a:spcPts val="3359"/>
              </a:lnSpc>
            </a:pPr>
            <a:endParaRPr lang="en-US" sz="28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 algn="ctr">
              <a:lnSpc>
                <a:spcPts val="3359"/>
              </a:lnSpc>
            </a:pPr>
            <a:endParaRPr lang="en-US" sz="28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>
              <a:lnSpc>
                <a:spcPts val="3359"/>
              </a:lnSpc>
            </a:pPr>
            <a:endParaRPr lang="en-US" sz="2800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>
              <a:lnSpc>
                <a:spcPts val="3359"/>
              </a:lnSpc>
            </a:pPr>
            <a:r>
              <a:rPr lang="en-US" sz="3500" dirty="0" err="1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실용성</a:t>
            </a:r>
            <a:r>
              <a:rPr lang="en-US" sz="35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5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&amp; </a:t>
            </a:r>
            <a:r>
              <a:rPr lang="en-US" sz="35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효율성</a:t>
            </a:r>
            <a:r>
              <a:rPr lang="en-US" sz="35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5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강화</a:t>
            </a:r>
            <a:endParaRPr lang="en-US" sz="35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algn="ctr">
              <a:lnSpc>
                <a:spcPts val="3359"/>
              </a:lnSpc>
            </a:pPr>
            <a:endParaRPr lang="en-US" sz="2400" dirty="0">
              <a:solidFill>
                <a:srgbClr val="1A1A1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3400" y="5799232"/>
            <a:ext cx="1547406" cy="14307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3927732"/>
            <a:ext cx="5066791" cy="5330568"/>
            <a:chOff x="0" y="0"/>
            <a:chExt cx="1334464" cy="14039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34464" cy="1403936"/>
            </a:xfrm>
            <a:custGeom>
              <a:avLst/>
              <a:gdLst/>
              <a:ahLst/>
              <a:cxnLst/>
              <a:rect l="l" t="t" r="r" b="b"/>
              <a:pathLst>
                <a:path w="1334464" h="1403936">
                  <a:moveTo>
                    <a:pt x="77927" y="0"/>
                  </a:moveTo>
                  <a:lnTo>
                    <a:pt x="1256537" y="0"/>
                  </a:lnTo>
                  <a:cubicBezTo>
                    <a:pt x="1277204" y="0"/>
                    <a:pt x="1297025" y="8210"/>
                    <a:pt x="1311639" y="22824"/>
                  </a:cubicBezTo>
                  <a:cubicBezTo>
                    <a:pt x="1326254" y="37438"/>
                    <a:pt x="1334464" y="57259"/>
                    <a:pt x="1334464" y="77927"/>
                  </a:cubicBezTo>
                  <a:lnTo>
                    <a:pt x="1334464" y="1326009"/>
                  </a:lnTo>
                  <a:cubicBezTo>
                    <a:pt x="1334464" y="1346676"/>
                    <a:pt x="1326254" y="1366497"/>
                    <a:pt x="1311639" y="1381111"/>
                  </a:cubicBezTo>
                  <a:cubicBezTo>
                    <a:pt x="1297025" y="1395725"/>
                    <a:pt x="1277204" y="1403936"/>
                    <a:pt x="1256537" y="1403936"/>
                  </a:cubicBezTo>
                  <a:lnTo>
                    <a:pt x="77927" y="1403936"/>
                  </a:lnTo>
                  <a:cubicBezTo>
                    <a:pt x="57259" y="1403936"/>
                    <a:pt x="37438" y="1395725"/>
                    <a:pt x="22824" y="1381111"/>
                  </a:cubicBezTo>
                  <a:cubicBezTo>
                    <a:pt x="8210" y="1366497"/>
                    <a:pt x="0" y="1346676"/>
                    <a:pt x="0" y="1326009"/>
                  </a:cubicBezTo>
                  <a:lnTo>
                    <a:pt x="0" y="77927"/>
                  </a:lnTo>
                  <a:cubicBezTo>
                    <a:pt x="0" y="57259"/>
                    <a:pt x="8210" y="37438"/>
                    <a:pt x="22824" y="22824"/>
                  </a:cubicBezTo>
                  <a:cubicBezTo>
                    <a:pt x="37438" y="8210"/>
                    <a:pt x="57259" y="0"/>
                    <a:pt x="77927" y="0"/>
                  </a:cubicBezTo>
                  <a:close/>
                </a:path>
              </a:pathLst>
            </a:custGeom>
            <a:solidFill>
              <a:srgbClr val="F5F5F5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334464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610604" y="3927732"/>
            <a:ext cx="5066791" cy="5330568"/>
            <a:chOff x="0" y="0"/>
            <a:chExt cx="1334464" cy="140393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34464" cy="1403936"/>
            </a:xfrm>
            <a:custGeom>
              <a:avLst/>
              <a:gdLst/>
              <a:ahLst/>
              <a:cxnLst/>
              <a:rect l="l" t="t" r="r" b="b"/>
              <a:pathLst>
                <a:path w="1334464" h="1403936">
                  <a:moveTo>
                    <a:pt x="77927" y="0"/>
                  </a:moveTo>
                  <a:lnTo>
                    <a:pt x="1256537" y="0"/>
                  </a:lnTo>
                  <a:cubicBezTo>
                    <a:pt x="1277204" y="0"/>
                    <a:pt x="1297025" y="8210"/>
                    <a:pt x="1311639" y="22824"/>
                  </a:cubicBezTo>
                  <a:cubicBezTo>
                    <a:pt x="1326254" y="37438"/>
                    <a:pt x="1334464" y="57259"/>
                    <a:pt x="1334464" y="77927"/>
                  </a:cubicBezTo>
                  <a:lnTo>
                    <a:pt x="1334464" y="1326009"/>
                  </a:lnTo>
                  <a:cubicBezTo>
                    <a:pt x="1334464" y="1346676"/>
                    <a:pt x="1326254" y="1366497"/>
                    <a:pt x="1311639" y="1381111"/>
                  </a:cubicBezTo>
                  <a:cubicBezTo>
                    <a:pt x="1297025" y="1395725"/>
                    <a:pt x="1277204" y="1403936"/>
                    <a:pt x="1256537" y="1403936"/>
                  </a:cubicBezTo>
                  <a:lnTo>
                    <a:pt x="77927" y="1403936"/>
                  </a:lnTo>
                  <a:cubicBezTo>
                    <a:pt x="57259" y="1403936"/>
                    <a:pt x="37438" y="1395725"/>
                    <a:pt x="22824" y="1381111"/>
                  </a:cubicBezTo>
                  <a:cubicBezTo>
                    <a:pt x="8210" y="1366497"/>
                    <a:pt x="0" y="1346676"/>
                    <a:pt x="0" y="1326009"/>
                  </a:cubicBezTo>
                  <a:lnTo>
                    <a:pt x="0" y="77927"/>
                  </a:lnTo>
                  <a:cubicBezTo>
                    <a:pt x="0" y="57259"/>
                    <a:pt x="8210" y="37438"/>
                    <a:pt x="22824" y="22824"/>
                  </a:cubicBezTo>
                  <a:cubicBezTo>
                    <a:pt x="37438" y="8210"/>
                    <a:pt x="57259" y="0"/>
                    <a:pt x="77927" y="0"/>
                  </a:cubicBezTo>
                  <a:close/>
                </a:path>
              </a:pathLst>
            </a:custGeom>
            <a:solidFill>
              <a:srgbClr val="F5F5F5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34464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91746" y="3927732"/>
            <a:ext cx="5066791" cy="5330568"/>
            <a:chOff x="0" y="0"/>
            <a:chExt cx="1334464" cy="140393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34464" cy="1403936"/>
            </a:xfrm>
            <a:custGeom>
              <a:avLst/>
              <a:gdLst/>
              <a:ahLst/>
              <a:cxnLst/>
              <a:rect l="l" t="t" r="r" b="b"/>
              <a:pathLst>
                <a:path w="1334464" h="1403936">
                  <a:moveTo>
                    <a:pt x="77927" y="0"/>
                  </a:moveTo>
                  <a:lnTo>
                    <a:pt x="1256537" y="0"/>
                  </a:lnTo>
                  <a:cubicBezTo>
                    <a:pt x="1277204" y="0"/>
                    <a:pt x="1297025" y="8210"/>
                    <a:pt x="1311639" y="22824"/>
                  </a:cubicBezTo>
                  <a:cubicBezTo>
                    <a:pt x="1326254" y="37438"/>
                    <a:pt x="1334464" y="57259"/>
                    <a:pt x="1334464" y="77927"/>
                  </a:cubicBezTo>
                  <a:lnTo>
                    <a:pt x="1334464" y="1326009"/>
                  </a:lnTo>
                  <a:cubicBezTo>
                    <a:pt x="1334464" y="1346676"/>
                    <a:pt x="1326254" y="1366497"/>
                    <a:pt x="1311639" y="1381111"/>
                  </a:cubicBezTo>
                  <a:cubicBezTo>
                    <a:pt x="1297025" y="1395725"/>
                    <a:pt x="1277204" y="1403936"/>
                    <a:pt x="1256537" y="1403936"/>
                  </a:cubicBezTo>
                  <a:lnTo>
                    <a:pt x="77927" y="1403936"/>
                  </a:lnTo>
                  <a:cubicBezTo>
                    <a:pt x="57259" y="1403936"/>
                    <a:pt x="37438" y="1395725"/>
                    <a:pt x="22824" y="1381111"/>
                  </a:cubicBezTo>
                  <a:cubicBezTo>
                    <a:pt x="8210" y="1366497"/>
                    <a:pt x="0" y="1346676"/>
                    <a:pt x="0" y="1326009"/>
                  </a:cubicBezTo>
                  <a:lnTo>
                    <a:pt x="0" y="77927"/>
                  </a:lnTo>
                  <a:cubicBezTo>
                    <a:pt x="0" y="57259"/>
                    <a:pt x="8210" y="37438"/>
                    <a:pt x="22824" y="22824"/>
                  </a:cubicBezTo>
                  <a:cubicBezTo>
                    <a:pt x="37438" y="8210"/>
                    <a:pt x="57259" y="0"/>
                    <a:pt x="77927" y="0"/>
                  </a:cubicBezTo>
                  <a:close/>
                </a:path>
              </a:pathLst>
            </a:custGeom>
            <a:solidFill>
              <a:srgbClr val="F5F5F5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334464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18334" y="2986360"/>
            <a:ext cx="1887522" cy="1882744"/>
            <a:chOff x="0" y="0"/>
            <a:chExt cx="406400" cy="40537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06400" cy="405371"/>
            </a:xfrm>
            <a:custGeom>
              <a:avLst/>
              <a:gdLst/>
              <a:ahLst/>
              <a:cxnLst/>
              <a:rect l="l" t="t" r="r" b="b"/>
              <a:pathLst>
                <a:path w="406400" h="405371">
                  <a:moveTo>
                    <a:pt x="202686" y="0"/>
                  </a:moveTo>
                  <a:lnTo>
                    <a:pt x="203714" y="0"/>
                  </a:lnTo>
                  <a:cubicBezTo>
                    <a:pt x="257470" y="0"/>
                    <a:pt x="309024" y="21354"/>
                    <a:pt x="347035" y="59365"/>
                  </a:cubicBezTo>
                  <a:cubicBezTo>
                    <a:pt x="385046" y="97376"/>
                    <a:pt x="406400" y="148930"/>
                    <a:pt x="406400" y="202686"/>
                  </a:cubicBezTo>
                  <a:lnTo>
                    <a:pt x="406400" y="202686"/>
                  </a:lnTo>
                  <a:cubicBezTo>
                    <a:pt x="406400" y="314626"/>
                    <a:pt x="315655" y="405371"/>
                    <a:pt x="203714" y="405371"/>
                  </a:cubicBezTo>
                  <a:lnTo>
                    <a:pt x="202686" y="405371"/>
                  </a:lnTo>
                  <a:cubicBezTo>
                    <a:pt x="148930" y="405371"/>
                    <a:pt x="97376" y="384017"/>
                    <a:pt x="59365" y="346006"/>
                  </a:cubicBezTo>
                  <a:cubicBezTo>
                    <a:pt x="21354" y="307995"/>
                    <a:pt x="0" y="256441"/>
                    <a:pt x="0" y="202686"/>
                  </a:cubicBezTo>
                  <a:lnTo>
                    <a:pt x="0" y="202686"/>
                  </a:lnTo>
                  <a:cubicBezTo>
                    <a:pt x="0" y="148930"/>
                    <a:pt x="21354" y="97376"/>
                    <a:pt x="59365" y="59365"/>
                  </a:cubicBezTo>
                  <a:cubicBezTo>
                    <a:pt x="97376" y="21354"/>
                    <a:pt x="148930" y="0"/>
                    <a:pt x="202686" y="0"/>
                  </a:cubicBezTo>
                  <a:close/>
                </a:path>
              </a:pathLst>
            </a:custGeom>
            <a:solidFill>
              <a:srgbClr val="F9C138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406400" cy="443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200239" y="2986360"/>
            <a:ext cx="1887522" cy="1882744"/>
            <a:chOff x="0" y="0"/>
            <a:chExt cx="406400" cy="40537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06400" cy="405371"/>
            </a:xfrm>
            <a:custGeom>
              <a:avLst/>
              <a:gdLst/>
              <a:ahLst/>
              <a:cxnLst/>
              <a:rect l="l" t="t" r="r" b="b"/>
              <a:pathLst>
                <a:path w="406400" h="405371">
                  <a:moveTo>
                    <a:pt x="202686" y="0"/>
                  </a:moveTo>
                  <a:lnTo>
                    <a:pt x="203714" y="0"/>
                  </a:lnTo>
                  <a:cubicBezTo>
                    <a:pt x="257470" y="0"/>
                    <a:pt x="309024" y="21354"/>
                    <a:pt x="347035" y="59365"/>
                  </a:cubicBezTo>
                  <a:cubicBezTo>
                    <a:pt x="385046" y="97376"/>
                    <a:pt x="406400" y="148930"/>
                    <a:pt x="406400" y="202686"/>
                  </a:cubicBezTo>
                  <a:lnTo>
                    <a:pt x="406400" y="202686"/>
                  </a:lnTo>
                  <a:cubicBezTo>
                    <a:pt x="406400" y="314626"/>
                    <a:pt x="315655" y="405371"/>
                    <a:pt x="203714" y="405371"/>
                  </a:cubicBezTo>
                  <a:lnTo>
                    <a:pt x="202686" y="405371"/>
                  </a:lnTo>
                  <a:cubicBezTo>
                    <a:pt x="148930" y="405371"/>
                    <a:pt x="97376" y="384017"/>
                    <a:pt x="59365" y="346006"/>
                  </a:cubicBezTo>
                  <a:cubicBezTo>
                    <a:pt x="21354" y="307995"/>
                    <a:pt x="0" y="256441"/>
                    <a:pt x="0" y="202686"/>
                  </a:cubicBezTo>
                  <a:lnTo>
                    <a:pt x="0" y="202686"/>
                  </a:lnTo>
                  <a:cubicBezTo>
                    <a:pt x="0" y="148930"/>
                    <a:pt x="21354" y="97376"/>
                    <a:pt x="59365" y="59365"/>
                  </a:cubicBezTo>
                  <a:cubicBezTo>
                    <a:pt x="97376" y="21354"/>
                    <a:pt x="148930" y="0"/>
                    <a:pt x="202686" y="0"/>
                  </a:cubicBezTo>
                  <a:close/>
                </a:path>
              </a:pathLst>
            </a:custGeom>
            <a:solidFill>
              <a:srgbClr val="F9C138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406400" cy="443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781065" y="2986360"/>
            <a:ext cx="1887522" cy="1882744"/>
            <a:chOff x="0" y="0"/>
            <a:chExt cx="406400" cy="40537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6400" cy="405371"/>
            </a:xfrm>
            <a:custGeom>
              <a:avLst/>
              <a:gdLst/>
              <a:ahLst/>
              <a:cxnLst/>
              <a:rect l="l" t="t" r="r" b="b"/>
              <a:pathLst>
                <a:path w="406400" h="405371">
                  <a:moveTo>
                    <a:pt x="202686" y="0"/>
                  </a:moveTo>
                  <a:lnTo>
                    <a:pt x="203714" y="0"/>
                  </a:lnTo>
                  <a:cubicBezTo>
                    <a:pt x="257470" y="0"/>
                    <a:pt x="309024" y="21354"/>
                    <a:pt x="347035" y="59365"/>
                  </a:cubicBezTo>
                  <a:cubicBezTo>
                    <a:pt x="385046" y="97376"/>
                    <a:pt x="406400" y="148930"/>
                    <a:pt x="406400" y="202686"/>
                  </a:cubicBezTo>
                  <a:lnTo>
                    <a:pt x="406400" y="202686"/>
                  </a:lnTo>
                  <a:cubicBezTo>
                    <a:pt x="406400" y="314626"/>
                    <a:pt x="315655" y="405371"/>
                    <a:pt x="203714" y="405371"/>
                  </a:cubicBezTo>
                  <a:lnTo>
                    <a:pt x="202686" y="405371"/>
                  </a:lnTo>
                  <a:cubicBezTo>
                    <a:pt x="148930" y="405371"/>
                    <a:pt x="97376" y="384017"/>
                    <a:pt x="59365" y="346006"/>
                  </a:cubicBezTo>
                  <a:cubicBezTo>
                    <a:pt x="21354" y="307995"/>
                    <a:pt x="0" y="256441"/>
                    <a:pt x="0" y="202686"/>
                  </a:cubicBezTo>
                  <a:lnTo>
                    <a:pt x="0" y="202686"/>
                  </a:lnTo>
                  <a:cubicBezTo>
                    <a:pt x="0" y="148930"/>
                    <a:pt x="21354" y="97376"/>
                    <a:pt x="59365" y="59365"/>
                  </a:cubicBezTo>
                  <a:cubicBezTo>
                    <a:pt x="97376" y="21354"/>
                    <a:pt x="148930" y="0"/>
                    <a:pt x="202686" y="0"/>
                  </a:cubicBezTo>
                  <a:close/>
                </a:path>
              </a:pathLst>
            </a:custGeom>
            <a:solidFill>
              <a:srgbClr val="F9C138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406400" cy="443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333815" y="4944098"/>
            <a:ext cx="4456560" cy="128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5040"/>
              </a:lnSpc>
            </a:pPr>
            <a:r>
              <a:rPr lang="ko-KR" altLang="en-US" sz="4200" b="1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쓰레기 양 실시간 감지</a:t>
            </a:r>
            <a:endParaRPr lang="en-US" altLang="ko-KR" sz="4200" b="1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219199" y="6302777"/>
            <a:ext cx="4826142" cy="1744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ko-KR" alt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초음파 센서 탑재</a:t>
            </a:r>
            <a:endParaRPr lang="en-US" altLang="ko-KR" sz="3200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 algn="ctr">
              <a:lnSpc>
                <a:spcPts val="3359"/>
              </a:lnSpc>
            </a:pPr>
            <a:endParaRPr lang="en-US" sz="3200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en-US" sz="3200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기준</a:t>
            </a:r>
            <a:r>
              <a:rPr lang="en-US" sz="32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초과</a:t>
            </a:r>
            <a:r>
              <a:rPr lang="en-US" sz="32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시 </a:t>
            </a:r>
            <a:r>
              <a:rPr lang="en-US" sz="3200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뚜껑</a:t>
            </a:r>
            <a:r>
              <a:rPr lang="en-US" sz="32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endParaRPr lang="en-US" sz="3200" u="none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>
              <a:lnSpc>
                <a:spcPts val="3359"/>
              </a:lnSpc>
            </a:pPr>
            <a:r>
              <a:rPr lang="en-US" sz="3200" u="none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 </a:t>
            </a:r>
            <a:r>
              <a:rPr lang="en-US" sz="3200" u="none" dirty="0" err="1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자동</a:t>
            </a:r>
            <a:r>
              <a:rPr lang="en-US" sz="3200" u="none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u="none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잠금</a:t>
            </a:r>
            <a:r>
              <a:rPr lang="en-US" sz="3200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→ </a:t>
            </a:r>
            <a:r>
              <a:rPr lang="en-US" sz="3200" u="none" dirty="0" err="1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과투입</a:t>
            </a:r>
            <a:r>
              <a:rPr lang="en-US" sz="3200" u="none" dirty="0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u="none" dirty="0" err="1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방지</a:t>
            </a:r>
            <a:endParaRPr lang="en-US" sz="3200" u="none" dirty="0"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915720" y="5105400"/>
            <a:ext cx="4456560" cy="133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 b="1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관리자</a:t>
            </a:r>
            <a:r>
              <a:rPr lang="en-US" sz="4200" b="1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r>
              <a:rPr lang="en-US" sz="4200" b="1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전용</a:t>
            </a:r>
            <a:r>
              <a:rPr lang="en-US" sz="4200" b="1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r>
              <a:rPr lang="en-US" sz="4200" b="1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스위치</a:t>
            </a:r>
            <a:endParaRPr lang="en-US" sz="4200" b="1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  <a:p>
            <a:pPr marL="0" lvl="0" indent="0" algn="ctr">
              <a:lnSpc>
                <a:spcPts val="5040"/>
              </a:lnSpc>
            </a:pPr>
            <a:endParaRPr lang="en-US" sz="4200" b="1" u="none" dirty="0">
              <a:solidFill>
                <a:srgbClr val="1A1A1A"/>
              </a:solidFill>
              <a:latin typeface="Telegraf Heavy"/>
              <a:ea typeface="Telegraf Heavy"/>
              <a:cs typeface="Telegraf Heavy"/>
              <a:sym typeface="Telegraf Heavy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6997332" y="6799594"/>
            <a:ext cx="4114800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en-US" sz="3200" dirty="0" err="1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수동</a:t>
            </a:r>
            <a:r>
              <a:rPr 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뚜껑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개폐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가능</a:t>
            </a:r>
            <a:endParaRPr lang="en-US" sz="32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2496546" y="4944098"/>
            <a:ext cx="4456560" cy="128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0"/>
              </a:lnSpc>
            </a:pPr>
            <a:r>
              <a:rPr lang="en-US" sz="4200" b="1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외부</a:t>
            </a:r>
            <a:r>
              <a:rPr lang="en-US" sz="4200" b="1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r>
              <a:rPr lang="en-US" sz="4200" b="1" u="none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디스플레이</a:t>
            </a:r>
            <a:r>
              <a:rPr lang="en-US" sz="4200" b="1" u="none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 </a:t>
            </a:r>
            <a:endParaRPr lang="en-US" sz="4200" b="1" u="none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  <a:p>
            <a:pPr marL="0" lvl="0" indent="0" algn="ctr">
              <a:lnSpc>
                <a:spcPts val="5040"/>
              </a:lnSpc>
            </a:pPr>
            <a:r>
              <a:rPr lang="en-US" sz="4200" b="1" u="none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장착</a:t>
            </a:r>
            <a:endParaRPr lang="en-US" sz="4200" b="1" u="none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2344400" y="6302777"/>
            <a:ext cx="4608706" cy="2180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사용자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&amp;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관리자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모두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ko-KR" alt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쓰레기 양</a:t>
            </a:r>
            <a:r>
              <a:rPr 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확인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가능</a:t>
            </a:r>
            <a:endParaRPr lang="en-US" sz="3200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 algn="ctr">
              <a:lnSpc>
                <a:spcPts val="3359"/>
              </a:lnSpc>
            </a:pPr>
            <a:endParaRPr lang="en-US" sz="32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0" lvl="0" indent="0" algn="ctr">
              <a:lnSpc>
                <a:spcPts val="3359"/>
              </a:lnSpc>
            </a:pP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→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편리한</a:t>
            </a:r>
            <a:r>
              <a:rPr lang="en-US" sz="32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모니터링</a:t>
            </a:r>
            <a:r>
              <a:rPr lang="en-US" sz="3200" dirty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및 </a:t>
            </a:r>
            <a:r>
              <a:rPr 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 </a:t>
            </a:r>
            <a:r>
              <a:rPr lang="en-US" sz="3200" dirty="0" err="1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관리</a:t>
            </a:r>
            <a:r>
              <a:rPr 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효율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성</a:t>
            </a:r>
            <a:r>
              <a:rPr lang="en-US" sz="3200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 </a:t>
            </a:r>
            <a:r>
              <a:rPr lang="en-US" sz="3200" dirty="0" err="1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증대</a:t>
            </a:r>
            <a:endParaRPr lang="en-US" sz="32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2790571" y="3437195"/>
            <a:ext cx="1543050" cy="859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F5F5F5"/>
                </a:solidFill>
                <a:latin typeface="210 합창단" panose="020B0600000101010101" charset="-127"/>
                <a:ea typeface="210 합창단" panose="020B0600000101010101" charset="-127"/>
                <a:cs typeface="Telegraf Bold"/>
                <a:sym typeface="Telegraf Bold"/>
              </a:rPr>
              <a:t>01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372475" y="3437195"/>
            <a:ext cx="1543050" cy="859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F5F5F5"/>
                </a:solidFill>
                <a:latin typeface="210 합창단" panose="020B0600000101010101" charset="-127"/>
                <a:ea typeface="210 합창단" panose="020B0600000101010101" charset="-127"/>
                <a:cs typeface="Telegraf Bold"/>
                <a:sym typeface="Telegraf Bold"/>
              </a:rPr>
              <a:t>02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953301" y="3437195"/>
            <a:ext cx="1543050" cy="859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F5F5F5"/>
                </a:solidFill>
                <a:latin typeface="210 합창단" panose="020B0600000101010101" charset="-127"/>
                <a:ea typeface="210 합창단" panose="020B0600000101010101" charset="-127"/>
                <a:cs typeface="Telegraf Bold"/>
                <a:sym typeface="Telegraf Bold"/>
              </a:rPr>
              <a:t>03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2184400" y="1166723"/>
            <a:ext cx="13817600" cy="1369270"/>
            <a:chOff x="0" y="0"/>
            <a:chExt cx="18423467" cy="182569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142875"/>
              <a:ext cx="18423467" cy="16828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en-US" sz="7998" spc="-111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기능</a:t>
              </a:r>
              <a:r>
                <a:rPr lang="en-US" sz="7998" spc="-111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7998" spc="-111" dirty="0" err="1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구현</a:t>
              </a:r>
              <a:r>
                <a:rPr lang="en-US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- </a:t>
              </a:r>
              <a:r>
                <a:rPr lang="ko-KR" altLang="en-US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구체적 기능</a:t>
              </a:r>
              <a:endParaRPr lang="en-US" sz="7998" spc="-111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3927732"/>
            <a:ext cx="5066791" cy="5330568"/>
            <a:chOff x="0" y="0"/>
            <a:chExt cx="1334464" cy="14039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34464" cy="1403936"/>
            </a:xfrm>
            <a:custGeom>
              <a:avLst/>
              <a:gdLst/>
              <a:ahLst/>
              <a:cxnLst/>
              <a:rect l="l" t="t" r="r" b="b"/>
              <a:pathLst>
                <a:path w="1334464" h="1403936">
                  <a:moveTo>
                    <a:pt x="77927" y="0"/>
                  </a:moveTo>
                  <a:lnTo>
                    <a:pt x="1256537" y="0"/>
                  </a:lnTo>
                  <a:cubicBezTo>
                    <a:pt x="1277204" y="0"/>
                    <a:pt x="1297025" y="8210"/>
                    <a:pt x="1311639" y="22824"/>
                  </a:cubicBezTo>
                  <a:cubicBezTo>
                    <a:pt x="1326254" y="37438"/>
                    <a:pt x="1334464" y="57259"/>
                    <a:pt x="1334464" y="77927"/>
                  </a:cubicBezTo>
                  <a:lnTo>
                    <a:pt x="1334464" y="1326009"/>
                  </a:lnTo>
                  <a:cubicBezTo>
                    <a:pt x="1334464" y="1346676"/>
                    <a:pt x="1326254" y="1366497"/>
                    <a:pt x="1311639" y="1381111"/>
                  </a:cubicBezTo>
                  <a:cubicBezTo>
                    <a:pt x="1297025" y="1395725"/>
                    <a:pt x="1277204" y="1403936"/>
                    <a:pt x="1256537" y="1403936"/>
                  </a:cubicBezTo>
                  <a:lnTo>
                    <a:pt x="77927" y="1403936"/>
                  </a:lnTo>
                  <a:cubicBezTo>
                    <a:pt x="57259" y="1403936"/>
                    <a:pt x="37438" y="1395725"/>
                    <a:pt x="22824" y="1381111"/>
                  </a:cubicBezTo>
                  <a:cubicBezTo>
                    <a:pt x="8210" y="1366497"/>
                    <a:pt x="0" y="1346676"/>
                    <a:pt x="0" y="1326009"/>
                  </a:cubicBezTo>
                  <a:lnTo>
                    <a:pt x="0" y="77927"/>
                  </a:lnTo>
                  <a:cubicBezTo>
                    <a:pt x="0" y="57259"/>
                    <a:pt x="8210" y="37438"/>
                    <a:pt x="22824" y="22824"/>
                  </a:cubicBezTo>
                  <a:cubicBezTo>
                    <a:pt x="37438" y="8210"/>
                    <a:pt x="57259" y="0"/>
                    <a:pt x="77927" y="0"/>
                  </a:cubicBezTo>
                  <a:close/>
                </a:path>
              </a:pathLst>
            </a:custGeom>
            <a:solidFill>
              <a:srgbClr val="F5F5F5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334464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610604" y="3927732"/>
            <a:ext cx="5066791" cy="5330568"/>
            <a:chOff x="0" y="0"/>
            <a:chExt cx="1334464" cy="140393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34464" cy="1403936"/>
            </a:xfrm>
            <a:custGeom>
              <a:avLst/>
              <a:gdLst/>
              <a:ahLst/>
              <a:cxnLst/>
              <a:rect l="l" t="t" r="r" b="b"/>
              <a:pathLst>
                <a:path w="1334464" h="1403936">
                  <a:moveTo>
                    <a:pt x="77927" y="0"/>
                  </a:moveTo>
                  <a:lnTo>
                    <a:pt x="1256537" y="0"/>
                  </a:lnTo>
                  <a:cubicBezTo>
                    <a:pt x="1277204" y="0"/>
                    <a:pt x="1297025" y="8210"/>
                    <a:pt x="1311639" y="22824"/>
                  </a:cubicBezTo>
                  <a:cubicBezTo>
                    <a:pt x="1326254" y="37438"/>
                    <a:pt x="1334464" y="57259"/>
                    <a:pt x="1334464" y="77927"/>
                  </a:cubicBezTo>
                  <a:lnTo>
                    <a:pt x="1334464" y="1326009"/>
                  </a:lnTo>
                  <a:cubicBezTo>
                    <a:pt x="1334464" y="1346676"/>
                    <a:pt x="1326254" y="1366497"/>
                    <a:pt x="1311639" y="1381111"/>
                  </a:cubicBezTo>
                  <a:cubicBezTo>
                    <a:pt x="1297025" y="1395725"/>
                    <a:pt x="1277204" y="1403936"/>
                    <a:pt x="1256537" y="1403936"/>
                  </a:cubicBezTo>
                  <a:lnTo>
                    <a:pt x="77927" y="1403936"/>
                  </a:lnTo>
                  <a:cubicBezTo>
                    <a:pt x="57259" y="1403936"/>
                    <a:pt x="37438" y="1395725"/>
                    <a:pt x="22824" y="1381111"/>
                  </a:cubicBezTo>
                  <a:cubicBezTo>
                    <a:pt x="8210" y="1366497"/>
                    <a:pt x="0" y="1346676"/>
                    <a:pt x="0" y="1326009"/>
                  </a:cubicBezTo>
                  <a:lnTo>
                    <a:pt x="0" y="77927"/>
                  </a:lnTo>
                  <a:cubicBezTo>
                    <a:pt x="0" y="57259"/>
                    <a:pt x="8210" y="37438"/>
                    <a:pt x="22824" y="22824"/>
                  </a:cubicBezTo>
                  <a:cubicBezTo>
                    <a:pt x="37438" y="8210"/>
                    <a:pt x="57259" y="0"/>
                    <a:pt x="77927" y="0"/>
                  </a:cubicBezTo>
                  <a:close/>
                </a:path>
              </a:pathLst>
            </a:custGeom>
            <a:solidFill>
              <a:srgbClr val="F5F5F5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334464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91746" y="3927732"/>
            <a:ext cx="5066791" cy="5330568"/>
            <a:chOff x="0" y="0"/>
            <a:chExt cx="1334464" cy="140393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34464" cy="1403936"/>
            </a:xfrm>
            <a:custGeom>
              <a:avLst/>
              <a:gdLst/>
              <a:ahLst/>
              <a:cxnLst/>
              <a:rect l="l" t="t" r="r" b="b"/>
              <a:pathLst>
                <a:path w="1334464" h="1403936">
                  <a:moveTo>
                    <a:pt x="77927" y="0"/>
                  </a:moveTo>
                  <a:lnTo>
                    <a:pt x="1256537" y="0"/>
                  </a:lnTo>
                  <a:cubicBezTo>
                    <a:pt x="1277204" y="0"/>
                    <a:pt x="1297025" y="8210"/>
                    <a:pt x="1311639" y="22824"/>
                  </a:cubicBezTo>
                  <a:cubicBezTo>
                    <a:pt x="1326254" y="37438"/>
                    <a:pt x="1334464" y="57259"/>
                    <a:pt x="1334464" y="77927"/>
                  </a:cubicBezTo>
                  <a:lnTo>
                    <a:pt x="1334464" y="1326009"/>
                  </a:lnTo>
                  <a:cubicBezTo>
                    <a:pt x="1334464" y="1346676"/>
                    <a:pt x="1326254" y="1366497"/>
                    <a:pt x="1311639" y="1381111"/>
                  </a:cubicBezTo>
                  <a:cubicBezTo>
                    <a:pt x="1297025" y="1395725"/>
                    <a:pt x="1277204" y="1403936"/>
                    <a:pt x="1256537" y="1403936"/>
                  </a:cubicBezTo>
                  <a:lnTo>
                    <a:pt x="77927" y="1403936"/>
                  </a:lnTo>
                  <a:cubicBezTo>
                    <a:pt x="57259" y="1403936"/>
                    <a:pt x="37438" y="1395725"/>
                    <a:pt x="22824" y="1381111"/>
                  </a:cubicBezTo>
                  <a:cubicBezTo>
                    <a:pt x="8210" y="1366497"/>
                    <a:pt x="0" y="1346676"/>
                    <a:pt x="0" y="1326009"/>
                  </a:cubicBezTo>
                  <a:lnTo>
                    <a:pt x="0" y="77927"/>
                  </a:lnTo>
                  <a:cubicBezTo>
                    <a:pt x="0" y="57259"/>
                    <a:pt x="8210" y="37438"/>
                    <a:pt x="22824" y="22824"/>
                  </a:cubicBezTo>
                  <a:cubicBezTo>
                    <a:pt x="37438" y="8210"/>
                    <a:pt x="57259" y="0"/>
                    <a:pt x="77927" y="0"/>
                  </a:cubicBezTo>
                  <a:close/>
                </a:path>
              </a:pathLst>
            </a:custGeom>
            <a:solidFill>
              <a:srgbClr val="F5F5F5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334464" cy="1442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18334" y="2986360"/>
            <a:ext cx="1887522" cy="1882744"/>
            <a:chOff x="0" y="0"/>
            <a:chExt cx="406400" cy="40537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06400" cy="405371"/>
            </a:xfrm>
            <a:custGeom>
              <a:avLst/>
              <a:gdLst/>
              <a:ahLst/>
              <a:cxnLst/>
              <a:rect l="l" t="t" r="r" b="b"/>
              <a:pathLst>
                <a:path w="406400" h="405371">
                  <a:moveTo>
                    <a:pt x="202686" y="0"/>
                  </a:moveTo>
                  <a:lnTo>
                    <a:pt x="203714" y="0"/>
                  </a:lnTo>
                  <a:cubicBezTo>
                    <a:pt x="257470" y="0"/>
                    <a:pt x="309024" y="21354"/>
                    <a:pt x="347035" y="59365"/>
                  </a:cubicBezTo>
                  <a:cubicBezTo>
                    <a:pt x="385046" y="97376"/>
                    <a:pt x="406400" y="148930"/>
                    <a:pt x="406400" y="202686"/>
                  </a:cubicBezTo>
                  <a:lnTo>
                    <a:pt x="406400" y="202686"/>
                  </a:lnTo>
                  <a:cubicBezTo>
                    <a:pt x="406400" y="314626"/>
                    <a:pt x="315655" y="405371"/>
                    <a:pt x="203714" y="405371"/>
                  </a:cubicBezTo>
                  <a:lnTo>
                    <a:pt x="202686" y="405371"/>
                  </a:lnTo>
                  <a:cubicBezTo>
                    <a:pt x="148930" y="405371"/>
                    <a:pt x="97376" y="384017"/>
                    <a:pt x="59365" y="346006"/>
                  </a:cubicBezTo>
                  <a:cubicBezTo>
                    <a:pt x="21354" y="307995"/>
                    <a:pt x="0" y="256441"/>
                    <a:pt x="0" y="202686"/>
                  </a:cubicBezTo>
                  <a:lnTo>
                    <a:pt x="0" y="202686"/>
                  </a:lnTo>
                  <a:cubicBezTo>
                    <a:pt x="0" y="148930"/>
                    <a:pt x="21354" y="97376"/>
                    <a:pt x="59365" y="59365"/>
                  </a:cubicBezTo>
                  <a:cubicBezTo>
                    <a:pt x="97376" y="21354"/>
                    <a:pt x="148930" y="0"/>
                    <a:pt x="202686" y="0"/>
                  </a:cubicBezTo>
                  <a:close/>
                </a:path>
              </a:pathLst>
            </a:custGeom>
            <a:solidFill>
              <a:srgbClr val="F9C138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406400" cy="443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200239" y="2986360"/>
            <a:ext cx="1887522" cy="1882744"/>
            <a:chOff x="0" y="0"/>
            <a:chExt cx="406400" cy="40537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06400" cy="405371"/>
            </a:xfrm>
            <a:custGeom>
              <a:avLst/>
              <a:gdLst/>
              <a:ahLst/>
              <a:cxnLst/>
              <a:rect l="l" t="t" r="r" b="b"/>
              <a:pathLst>
                <a:path w="406400" h="405371">
                  <a:moveTo>
                    <a:pt x="202686" y="0"/>
                  </a:moveTo>
                  <a:lnTo>
                    <a:pt x="203714" y="0"/>
                  </a:lnTo>
                  <a:cubicBezTo>
                    <a:pt x="257470" y="0"/>
                    <a:pt x="309024" y="21354"/>
                    <a:pt x="347035" y="59365"/>
                  </a:cubicBezTo>
                  <a:cubicBezTo>
                    <a:pt x="385046" y="97376"/>
                    <a:pt x="406400" y="148930"/>
                    <a:pt x="406400" y="202686"/>
                  </a:cubicBezTo>
                  <a:lnTo>
                    <a:pt x="406400" y="202686"/>
                  </a:lnTo>
                  <a:cubicBezTo>
                    <a:pt x="406400" y="314626"/>
                    <a:pt x="315655" y="405371"/>
                    <a:pt x="203714" y="405371"/>
                  </a:cubicBezTo>
                  <a:lnTo>
                    <a:pt x="202686" y="405371"/>
                  </a:lnTo>
                  <a:cubicBezTo>
                    <a:pt x="148930" y="405371"/>
                    <a:pt x="97376" y="384017"/>
                    <a:pt x="59365" y="346006"/>
                  </a:cubicBezTo>
                  <a:cubicBezTo>
                    <a:pt x="21354" y="307995"/>
                    <a:pt x="0" y="256441"/>
                    <a:pt x="0" y="202686"/>
                  </a:cubicBezTo>
                  <a:lnTo>
                    <a:pt x="0" y="202686"/>
                  </a:lnTo>
                  <a:cubicBezTo>
                    <a:pt x="0" y="148930"/>
                    <a:pt x="21354" y="97376"/>
                    <a:pt x="59365" y="59365"/>
                  </a:cubicBezTo>
                  <a:cubicBezTo>
                    <a:pt x="97376" y="21354"/>
                    <a:pt x="148930" y="0"/>
                    <a:pt x="202686" y="0"/>
                  </a:cubicBezTo>
                  <a:close/>
                </a:path>
              </a:pathLst>
            </a:custGeom>
            <a:solidFill>
              <a:srgbClr val="F9C138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406400" cy="443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781065" y="2986360"/>
            <a:ext cx="1887522" cy="1882744"/>
            <a:chOff x="0" y="0"/>
            <a:chExt cx="406400" cy="40537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6400" cy="405371"/>
            </a:xfrm>
            <a:custGeom>
              <a:avLst/>
              <a:gdLst/>
              <a:ahLst/>
              <a:cxnLst/>
              <a:rect l="l" t="t" r="r" b="b"/>
              <a:pathLst>
                <a:path w="406400" h="405371">
                  <a:moveTo>
                    <a:pt x="202686" y="0"/>
                  </a:moveTo>
                  <a:lnTo>
                    <a:pt x="203714" y="0"/>
                  </a:lnTo>
                  <a:cubicBezTo>
                    <a:pt x="257470" y="0"/>
                    <a:pt x="309024" y="21354"/>
                    <a:pt x="347035" y="59365"/>
                  </a:cubicBezTo>
                  <a:cubicBezTo>
                    <a:pt x="385046" y="97376"/>
                    <a:pt x="406400" y="148930"/>
                    <a:pt x="406400" y="202686"/>
                  </a:cubicBezTo>
                  <a:lnTo>
                    <a:pt x="406400" y="202686"/>
                  </a:lnTo>
                  <a:cubicBezTo>
                    <a:pt x="406400" y="314626"/>
                    <a:pt x="315655" y="405371"/>
                    <a:pt x="203714" y="405371"/>
                  </a:cubicBezTo>
                  <a:lnTo>
                    <a:pt x="202686" y="405371"/>
                  </a:lnTo>
                  <a:cubicBezTo>
                    <a:pt x="148930" y="405371"/>
                    <a:pt x="97376" y="384017"/>
                    <a:pt x="59365" y="346006"/>
                  </a:cubicBezTo>
                  <a:cubicBezTo>
                    <a:pt x="21354" y="307995"/>
                    <a:pt x="0" y="256441"/>
                    <a:pt x="0" y="202686"/>
                  </a:cubicBezTo>
                  <a:lnTo>
                    <a:pt x="0" y="202686"/>
                  </a:lnTo>
                  <a:cubicBezTo>
                    <a:pt x="0" y="148930"/>
                    <a:pt x="21354" y="97376"/>
                    <a:pt x="59365" y="59365"/>
                  </a:cubicBezTo>
                  <a:cubicBezTo>
                    <a:pt x="97376" y="21354"/>
                    <a:pt x="148930" y="0"/>
                    <a:pt x="202686" y="0"/>
                  </a:cubicBezTo>
                  <a:close/>
                </a:path>
              </a:pathLst>
            </a:custGeom>
            <a:solidFill>
              <a:srgbClr val="F9C138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406400" cy="443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333814" y="4944098"/>
            <a:ext cx="4456560" cy="128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0"/>
              </a:lnSpc>
            </a:pPr>
            <a:r>
              <a:rPr lang="ko-KR" altLang="en-US" sz="4200" b="1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뚜껑의 무게 감지 기능 </a:t>
            </a:r>
            <a:r>
              <a:rPr lang="ko-KR" altLang="en-US" sz="4200" b="1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제거</a:t>
            </a:r>
            <a:endParaRPr lang="en-US" sz="4200" b="1" u="none" dirty="0">
              <a:solidFill>
                <a:srgbClr val="FF0000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39647" y="6901877"/>
            <a:ext cx="5332869" cy="886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ko-KR" alt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뚜껑을 여는 행위만으로도 경고음이 발생하는 문제</a:t>
            </a:r>
            <a:endParaRPr lang="en-US" altLang="ko-KR" sz="3200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915719" y="4945134"/>
            <a:ext cx="4456560" cy="1282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ko-KR" altLang="en-US" sz="4200" b="1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자동 </a:t>
            </a:r>
            <a:r>
              <a:rPr lang="ko-KR" altLang="en-US" sz="4200" b="1" dirty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압</a:t>
            </a:r>
            <a:r>
              <a:rPr lang="ko-KR" altLang="en-US" sz="4200" b="1" u="none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축 기능 </a:t>
            </a:r>
            <a:r>
              <a:rPr lang="ko-KR" altLang="en-US" sz="4200" b="1" u="none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제거</a:t>
            </a:r>
            <a:endParaRPr lang="en-US" sz="4200" b="1" u="none" dirty="0">
              <a:solidFill>
                <a:srgbClr val="FF0000"/>
              </a:solidFill>
              <a:latin typeface="Telegraf Heavy"/>
              <a:ea typeface="Telegraf Heavy"/>
              <a:cs typeface="Telegraf Heavy"/>
              <a:sym typeface="Telegraf Heavy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6609842" y="6799594"/>
            <a:ext cx="4972558" cy="13221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>
              <a:lnSpc>
                <a:spcPts val="3359"/>
              </a:lnSpc>
              <a:buFont typeface="Arial"/>
              <a:buChar char="•"/>
            </a:pPr>
            <a:r>
              <a:rPr lang="ko-KR" altLang="en-US" sz="3200" dirty="0" smtClean="0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예산</a:t>
            </a:r>
            <a:r>
              <a:rPr lang="en-US" altLang="ko-KR" sz="3200" dirty="0" smtClean="0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, </a:t>
            </a:r>
            <a:r>
              <a:rPr lang="ko-KR" altLang="en-US" sz="3200" dirty="0" smtClean="0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개발 기간 내 구현 난이도</a:t>
            </a:r>
            <a:r>
              <a:rPr lang="en-US" altLang="ko-KR" sz="3200" dirty="0" smtClean="0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, </a:t>
            </a:r>
            <a:r>
              <a:rPr lang="ko-KR" altLang="en-US" sz="3200" dirty="0" smtClean="0"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최종 결과물의 완성도 등 </a:t>
            </a:r>
            <a:r>
              <a:rPr lang="ko-KR" altLang="en-US" sz="3200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종합적인 고려</a:t>
            </a:r>
            <a:endParaRPr lang="en-US" sz="3200" dirty="0">
              <a:solidFill>
                <a:srgbClr val="FF0000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2496546" y="4944098"/>
            <a:ext cx="4456560" cy="128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040"/>
              </a:lnSpc>
            </a:pPr>
            <a:r>
              <a:rPr lang="ko-KR" altLang="en-US" sz="4200" b="1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쓰레기 양 시각화 방법 </a:t>
            </a:r>
            <a:r>
              <a:rPr lang="ko-KR" altLang="en-US" sz="4200" b="1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Telegraf Heavy"/>
                <a:sym typeface="Telegraf Heavy"/>
              </a:rPr>
              <a:t>변경</a:t>
            </a:r>
            <a:endParaRPr lang="en-US" sz="4200" b="1" u="none" dirty="0">
              <a:solidFill>
                <a:srgbClr val="FF0000"/>
              </a:solidFill>
              <a:latin typeface="210 합창단" panose="020B0600000101010101" charset="-127"/>
              <a:ea typeface="210 합창단" panose="020B0600000101010101" charset="-127"/>
              <a:cs typeface="Telegraf Heavy"/>
              <a:sym typeface="Telegraf Heavy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2344400" y="6302777"/>
            <a:ext cx="4608706" cy="2616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ko-KR" alt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기존</a:t>
            </a:r>
            <a:r>
              <a:rPr lang="en-US" altLang="ko-KR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: </a:t>
            </a:r>
            <a:r>
              <a:rPr lang="ko-KR" alt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쓰레기통 </a:t>
            </a:r>
            <a:r>
              <a:rPr lang="ko-KR" altLang="en-US" sz="3200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겉면 투명화</a:t>
            </a:r>
            <a:r>
              <a:rPr lang="ko-KR" alt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를 통한 시각화</a:t>
            </a:r>
            <a:endParaRPr lang="en-US" altLang="ko-KR" sz="3200" dirty="0" smtClean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259080" lvl="1" algn="ctr">
              <a:lnSpc>
                <a:spcPts val="3359"/>
              </a:lnSpc>
            </a:pPr>
            <a:endParaRPr lang="en-US" altLang="ko-KR" sz="32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  <a:p>
            <a:pPr marL="518160" lvl="1" indent="-259080" algn="ctr">
              <a:lnSpc>
                <a:spcPts val="3359"/>
              </a:lnSpc>
              <a:buFont typeface="Arial"/>
              <a:buChar char="•"/>
            </a:pPr>
            <a:r>
              <a:rPr lang="ko-KR" alt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변경</a:t>
            </a:r>
            <a:r>
              <a:rPr lang="en-US" altLang="ko-KR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: </a:t>
            </a:r>
            <a:r>
              <a:rPr lang="ko-KR" alt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쓰레기통 외부에 디스플레이 </a:t>
            </a:r>
            <a:r>
              <a:rPr lang="ko-KR" altLang="en-US" sz="3200" dirty="0" smtClean="0">
                <a:solidFill>
                  <a:srgbClr val="FF0000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모니터를 설치</a:t>
            </a:r>
            <a:r>
              <a:rPr lang="ko-KR" altLang="en-US" sz="3200" dirty="0" smtClean="0">
                <a:solidFill>
                  <a:srgbClr val="1A1A1A"/>
                </a:solidFill>
                <a:latin typeface="210 합창단" panose="020B0600000101010101" charset="-127"/>
                <a:ea typeface="210 합창단" panose="020B0600000101010101" charset="-127"/>
                <a:cs typeface="Poppins"/>
                <a:sym typeface="Poppins"/>
              </a:rPr>
              <a:t>하여 시각화</a:t>
            </a:r>
            <a:endParaRPr lang="en-US" sz="3200" dirty="0">
              <a:solidFill>
                <a:srgbClr val="1A1A1A"/>
              </a:solidFill>
              <a:latin typeface="210 합창단" panose="020B0600000101010101" charset="-127"/>
              <a:ea typeface="210 합창단" panose="020B0600000101010101" charset="-127"/>
              <a:cs typeface="Poppins"/>
              <a:sym typeface="Poppi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2790571" y="3437195"/>
            <a:ext cx="1543050" cy="859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F5F5F5"/>
                </a:solidFill>
                <a:latin typeface="210 합창단" panose="020B0600000101010101" charset="-127"/>
                <a:ea typeface="210 합창단" panose="020B0600000101010101" charset="-127"/>
                <a:cs typeface="Telegraf Bold"/>
                <a:sym typeface="Telegraf Bold"/>
              </a:rPr>
              <a:t>01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372475" y="3437195"/>
            <a:ext cx="1543050" cy="859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F5F5F5"/>
                </a:solidFill>
                <a:latin typeface="210 합창단" panose="020B0600000101010101" charset="-127"/>
                <a:ea typeface="210 합창단" panose="020B0600000101010101" charset="-127"/>
                <a:cs typeface="Telegraf Bold"/>
                <a:sym typeface="Telegraf Bold"/>
              </a:rPr>
              <a:t>02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953301" y="3437195"/>
            <a:ext cx="1543050" cy="859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b="1" dirty="0">
                <a:solidFill>
                  <a:srgbClr val="F5F5F5"/>
                </a:solidFill>
                <a:latin typeface="210 합창단" panose="020B0600000101010101" charset="-127"/>
                <a:ea typeface="210 합창단" panose="020B0600000101010101" charset="-127"/>
                <a:cs typeface="Telegraf Bold"/>
                <a:sym typeface="Telegraf Bold"/>
              </a:rPr>
              <a:t>03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1644998" y="1166723"/>
            <a:ext cx="15010703" cy="1369270"/>
            <a:chOff x="-719203" y="0"/>
            <a:chExt cx="20014271" cy="182569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-719203" y="86104"/>
              <a:ext cx="20014271" cy="16828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ko-KR" altLang="en-US" sz="7998" spc="-111" dirty="0" err="1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기능구현</a:t>
              </a:r>
              <a:r>
                <a:rPr lang="ko-KR" altLang="en-US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altLang="ko-KR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- 1,2</a:t>
              </a:r>
              <a:r>
                <a:rPr lang="ko-KR" altLang="en-US" sz="7998" spc="-111" dirty="0" smtClean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차 발표와 달라진 점 </a:t>
              </a:r>
              <a:endParaRPr lang="en-US" sz="7998" spc="-111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110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2616200" y="3467100"/>
            <a:ext cx="1676400" cy="1676400"/>
            <a:chOff x="0" y="0"/>
            <a:chExt cx="2235200" cy="22352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35200" cy="2235200"/>
            </a:xfrm>
            <a:custGeom>
              <a:avLst/>
              <a:gdLst/>
              <a:ahLst/>
              <a:cxnLst/>
              <a:rect l="l" t="t" r="r" b="b"/>
              <a:pathLst>
                <a:path w="2235200" h="2235200">
                  <a:moveTo>
                    <a:pt x="0" y="0"/>
                  </a:moveTo>
                  <a:lnTo>
                    <a:pt x="2235200" y="0"/>
                  </a:lnTo>
                  <a:lnTo>
                    <a:pt x="2235200" y="2235200"/>
                  </a:lnTo>
                  <a:lnTo>
                    <a:pt x="0" y="2235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6724650" y="5353715"/>
            <a:ext cx="4851400" cy="1549921"/>
            <a:chOff x="0" y="0"/>
            <a:chExt cx="6468533" cy="2066561"/>
          </a:xfrm>
        </p:grpSpPr>
        <p:sp>
          <p:nvSpPr>
            <p:cNvPr id="10" name="Freeform 10"/>
            <p:cNvSpPr/>
            <p:nvPr/>
          </p:nvSpPr>
          <p:spPr>
            <a:xfrm>
              <a:off x="25400" y="25400"/>
              <a:ext cx="6417691" cy="2015744"/>
            </a:xfrm>
            <a:custGeom>
              <a:avLst/>
              <a:gdLst/>
              <a:ahLst/>
              <a:cxnLst/>
              <a:rect l="l" t="t" r="r" b="b"/>
              <a:pathLst>
                <a:path w="6417691" h="2015744">
                  <a:moveTo>
                    <a:pt x="0" y="0"/>
                  </a:moveTo>
                  <a:lnTo>
                    <a:pt x="6417691" y="0"/>
                  </a:lnTo>
                  <a:lnTo>
                    <a:pt x="6417691" y="2015744"/>
                  </a:lnTo>
                  <a:lnTo>
                    <a:pt x="0" y="20157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95" t="-88887" r="-396" b="-88888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468491" cy="2066544"/>
            </a:xfrm>
            <a:custGeom>
              <a:avLst/>
              <a:gdLst/>
              <a:ahLst/>
              <a:cxnLst/>
              <a:rect l="l" t="t" r="r" b="b"/>
              <a:pathLst>
                <a:path w="6468491" h="2066544">
                  <a:moveTo>
                    <a:pt x="25400" y="0"/>
                  </a:moveTo>
                  <a:lnTo>
                    <a:pt x="6443091" y="0"/>
                  </a:lnTo>
                  <a:cubicBezTo>
                    <a:pt x="6457061" y="0"/>
                    <a:pt x="6468491" y="11430"/>
                    <a:pt x="6468491" y="25400"/>
                  </a:cubicBezTo>
                  <a:lnTo>
                    <a:pt x="6468491" y="2041144"/>
                  </a:lnTo>
                  <a:cubicBezTo>
                    <a:pt x="6468491" y="2055114"/>
                    <a:pt x="6457061" y="2066544"/>
                    <a:pt x="6443091" y="2066544"/>
                  </a:cubicBezTo>
                  <a:lnTo>
                    <a:pt x="25400" y="2066544"/>
                  </a:lnTo>
                  <a:cubicBezTo>
                    <a:pt x="11430" y="2066544"/>
                    <a:pt x="0" y="2055114"/>
                    <a:pt x="0" y="2041144"/>
                  </a:cubicBezTo>
                  <a:lnTo>
                    <a:pt x="0" y="25400"/>
                  </a:lnTo>
                  <a:cubicBezTo>
                    <a:pt x="0" y="11430"/>
                    <a:pt x="11430" y="0"/>
                    <a:pt x="25400" y="0"/>
                  </a:cubicBezTo>
                  <a:moveTo>
                    <a:pt x="25400" y="50800"/>
                  </a:moveTo>
                  <a:lnTo>
                    <a:pt x="25400" y="25400"/>
                  </a:lnTo>
                  <a:lnTo>
                    <a:pt x="50800" y="25400"/>
                  </a:lnTo>
                  <a:lnTo>
                    <a:pt x="50800" y="2041144"/>
                  </a:lnTo>
                  <a:lnTo>
                    <a:pt x="25400" y="2041144"/>
                  </a:lnTo>
                  <a:lnTo>
                    <a:pt x="25400" y="2015744"/>
                  </a:lnTo>
                  <a:lnTo>
                    <a:pt x="6443091" y="2015744"/>
                  </a:lnTo>
                  <a:lnTo>
                    <a:pt x="6443091" y="2041144"/>
                  </a:lnTo>
                  <a:lnTo>
                    <a:pt x="6417691" y="2041144"/>
                  </a:lnTo>
                  <a:lnTo>
                    <a:pt x="6417691" y="25400"/>
                  </a:lnTo>
                  <a:lnTo>
                    <a:pt x="6443091" y="25400"/>
                  </a:lnTo>
                  <a:lnTo>
                    <a:pt x="6443091" y="50800"/>
                  </a:lnTo>
                  <a:lnTo>
                    <a:pt x="2540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255000" y="3467100"/>
            <a:ext cx="1676400" cy="1676400"/>
            <a:chOff x="0" y="0"/>
            <a:chExt cx="2235200" cy="22352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35200" cy="2235200"/>
            </a:xfrm>
            <a:custGeom>
              <a:avLst/>
              <a:gdLst/>
              <a:ahLst/>
              <a:cxnLst/>
              <a:rect l="l" t="t" r="r" b="b"/>
              <a:pathLst>
                <a:path w="2235200" h="2235200">
                  <a:moveTo>
                    <a:pt x="0" y="0"/>
                  </a:moveTo>
                  <a:lnTo>
                    <a:pt x="2235200" y="0"/>
                  </a:lnTo>
                  <a:lnTo>
                    <a:pt x="2235200" y="2235200"/>
                  </a:lnTo>
                  <a:lnTo>
                    <a:pt x="0" y="2235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14" name="Group 14"/>
          <p:cNvGrpSpPr/>
          <p:nvPr/>
        </p:nvGrpSpPr>
        <p:grpSpPr>
          <a:xfrm>
            <a:off x="12306300" y="5370709"/>
            <a:ext cx="4851400" cy="1549921"/>
            <a:chOff x="0" y="0"/>
            <a:chExt cx="6468533" cy="2066561"/>
          </a:xfrm>
        </p:grpSpPr>
        <p:sp>
          <p:nvSpPr>
            <p:cNvPr id="15" name="Freeform 15"/>
            <p:cNvSpPr/>
            <p:nvPr/>
          </p:nvSpPr>
          <p:spPr>
            <a:xfrm>
              <a:off x="25400" y="25400"/>
              <a:ext cx="6417691" cy="2015744"/>
            </a:xfrm>
            <a:custGeom>
              <a:avLst/>
              <a:gdLst/>
              <a:ahLst/>
              <a:cxnLst/>
              <a:rect l="l" t="t" r="r" b="b"/>
              <a:pathLst>
                <a:path w="6417691" h="2015744">
                  <a:moveTo>
                    <a:pt x="0" y="0"/>
                  </a:moveTo>
                  <a:lnTo>
                    <a:pt x="6417691" y="0"/>
                  </a:lnTo>
                  <a:lnTo>
                    <a:pt x="6417691" y="2015744"/>
                  </a:lnTo>
                  <a:lnTo>
                    <a:pt x="0" y="20157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95" t="-88887" r="-396" b="-88888"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6468491" cy="2066544"/>
            </a:xfrm>
            <a:custGeom>
              <a:avLst/>
              <a:gdLst/>
              <a:ahLst/>
              <a:cxnLst/>
              <a:rect l="l" t="t" r="r" b="b"/>
              <a:pathLst>
                <a:path w="6468491" h="2066544">
                  <a:moveTo>
                    <a:pt x="25400" y="0"/>
                  </a:moveTo>
                  <a:lnTo>
                    <a:pt x="6443091" y="0"/>
                  </a:lnTo>
                  <a:cubicBezTo>
                    <a:pt x="6457061" y="0"/>
                    <a:pt x="6468491" y="11430"/>
                    <a:pt x="6468491" y="25400"/>
                  </a:cubicBezTo>
                  <a:lnTo>
                    <a:pt x="6468491" y="2041144"/>
                  </a:lnTo>
                  <a:cubicBezTo>
                    <a:pt x="6468491" y="2055114"/>
                    <a:pt x="6457061" y="2066544"/>
                    <a:pt x="6443091" y="2066544"/>
                  </a:cubicBezTo>
                  <a:lnTo>
                    <a:pt x="25400" y="2066544"/>
                  </a:lnTo>
                  <a:cubicBezTo>
                    <a:pt x="11430" y="2066544"/>
                    <a:pt x="0" y="2055114"/>
                    <a:pt x="0" y="2041144"/>
                  </a:cubicBezTo>
                  <a:lnTo>
                    <a:pt x="0" y="25400"/>
                  </a:lnTo>
                  <a:cubicBezTo>
                    <a:pt x="0" y="11430"/>
                    <a:pt x="11430" y="0"/>
                    <a:pt x="25400" y="0"/>
                  </a:cubicBezTo>
                  <a:moveTo>
                    <a:pt x="25400" y="50800"/>
                  </a:moveTo>
                  <a:lnTo>
                    <a:pt x="25400" y="25400"/>
                  </a:lnTo>
                  <a:lnTo>
                    <a:pt x="50800" y="25400"/>
                  </a:lnTo>
                  <a:lnTo>
                    <a:pt x="50800" y="2041144"/>
                  </a:lnTo>
                  <a:lnTo>
                    <a:pt x="25400" y="2041144"/>
                  </a:lnTo>
                  <a:lnTo>
                    <a:pt x="25400" y="2015744"/>
                  </a:lnTo>
                  <a:lnTo>
                    <a:pt x="6443091" y="2015744"/>
                  </a:lnTo>
                  <a:lnTo>
                    <a:pt x="6443091" y="2041144"/>
                  </a:lnTo>
                  <a:lnTo>
                    <a:pt x="6417691" y="2041144"/>
                  </a:lnTo>
                  <a:lnTo>
                    <a:pt x="6417691" y="25400"/>
                  </a:lnTo>
                  <a:lnTo>
                    <a:pt x="6443091" y="25400"/>
                  </a:lnTo>
                  <a:lnTo>
                    <a:pt x="6443091" y="50800"/>
                  </a:lnTo>
                  <a:lnTo>
                    <a:pt x="2540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13893800" y="3467100"/>
            <a:ext cx="1676400" cy="1676400"/>
            <a:chOff x="0" y="0"/>
            <a:chExt cx="2235200" cy="22352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235200" cy="2235200"/>
            </a:xfrm>
            <a:custGeom>
              <a:avLst/>
              <a:gdLst/>
              <a:ahLst/>
              <a:cxnLst/>
              <a:rect l="l" t="t" r="r" b="b"/>
              <a:pathLst>
                <a:path w="2235200" h="2235200">
                  <a:moveTo>
                    <a:pt x="0" y="0"/>
                  </a:moveTo>
                  <a:lnTo>
                    <a:pt x="2235200" y="0"/>
                  </a:lnTo>
                  <a:lnTo>
                    <a:pt x="2235200" y="2235200"/>
                  </a:lnTo>
                  <a:lnTo>
                    <a:pt x="0" y="2235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4292600" y="4279900"/>
            <a:ext cx="3962400" cy="38100"/>
            <a:chOff x="0" y="0"/>
            <a:chExt cx="5283200" cy="50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283200" cy="50800"/>
            </a:xfrm>
            <a:custGeom>
              <a:avLst/>
              <a:gdLst/>
              <a:ahLst/>
              <a:cxnLst/>
              <a:rect l="l" t="t" r="r" b="b"/>
              <a:pathLst>
                <a:path w="5283200" h="50800">
                  <a:moveTo>
                    <a:pt x="0" y="0"/>
                  </a:moveTo>
                  <a:lnTo>
                    <a:pt x="5283200" y="0"/>
                  </a:lnTo>
                  <a:lnTo>
                    <a:pt x="5283200" y="50800"/>
                  </a:lnTo>
                  <a:lnTo>
                    <a:pt x="0" y="50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500" b="-12500"/>
              </a:stretch>
            </a:blipFill>
          </p:spPr>
        </p:sp>
      </p:grpSp>
      <p:grpSp>
        <p:nvGrpSpPr>
          <p:cNvPr id="21" name="Group 21"/>
          <p:cNvGrpSpPr/>
          <p:nvPr/>
        </p:nvGrpSpPr>
        <p:grpSpPr>
          <a:xfrm rot="-10800000">
            <a:off x="9931400" y="4279900"/>
            <a:ext cx="3962400" cy="38100"/>
            <a:chOff x="0" y="0"/>
            <a:chExt cx="5283200" cy="50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283200" cy="50800"/>
            </a:xfrm>
            <a:custGeom>
              <a:avLst/>
              <a:gdLst/>
              <a:ahLst/>
              <a:cxnLst/>
              <a:rect l="l" t="t" r="r" b="b"/>
              <a:pathLst>
                <a:path w="5283200" h="50800">
                  <a:moveTo>
                    <a:pt x="0" y="0"/>
                  </a:moveTo>
                  <a:lnTo>
                    <a:pt x="5283200" y="0"/>
                  </a:lnTo>
                  <a:lnTo>
                    <a:pt x="5283200" y="50800"/>
                  </a:lnTo>
                  <a:lnTo>
                    <a:pt x="0" y="50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2500" b="-12500"/>
              </a:stretch>
            </a:blipFill>
          </p:spPr>
        </p:sp>
      </p:grpSp>
      <p:pic>
        <p:nvPicPr>
          <p:cNvPr id="38" name="그림 3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1030" y="5341045"/>
            <a:ext cx="4846740" cy="1548518"/>
          </a:xfrm>
          <a:prstGeom prst="rect">
            <a:avLst/>
          </a:prstGeom>
        </p:spPr>
      </p:pic>
      <p:grpSp>
        <p:nvGrpSpPr>
          <p:cNvPr id="29" name="Group 29"/>
          <p:cNvGrpSpPr/>
          <p:nvPr/>
        </p:nvGrpSpPr>
        <p:grpSpPr>
          <a:xfrm>
            <a:off x="6668951" y="5585236"/>
            <a:ext cx="4532824" cy="3113077"/>
            <a:chOff x="0" y="-2662217"/>
            <a:chExt cx="6043766" cy="415076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5622867" cy="1488550"/>
            </a:xfrm>
            <a:custGeom>
              <a:avLst/>
              <a:gdLst/>
              <a:ahLst/>
              <a:cxnLst/>
              <a:rect l="l" t="t" r="r" b="b"/>
              <a:pathLst>
                <a:path w="5622867" h="1488550">
                  <a:moveTo>
                    <a:pt x="0" y="0"/>
                  </a:moveTo>
                  <a:lnTo>
                    <a:pt x="5622867" y="0"/>
                  </a:lnTo>
                  <a:lnTo>
                    <a:pt x="5622867" y="1488550"/>
                  </a:lnTo>
                  <a:lnTo>
                    <a:pt x="0" y="1488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420899" y="-2662217"/>
              <a:ext cx="5622867" cy="1498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181"/>
                </a:lnSpc>
              </a:pPr>
              <a:r>
                <a:rPr lang="en-US" sz="3498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뚜껑</a:t>
              </a:r>
              <a:r>
                <a:rPr lang="en-US" sz="3498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498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제어</a:t>
              </a:r>
              <a:r>
                <a:rPr lang="en-US" sz="3498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498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기능의</a:t>
              </a:r>
              <a:r>
                <a:rPr lang="en-US" sz="3498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</a:p>
            <a:p>
              <a:pPr algn="ctr">
                <a:lnSpc>
                  <a:spcPts val="4183"/>
                </a:lnSpc>
              </a:pPr>
              <a:r>
                <a:rPr lang="en-US" sz="3499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사용자</a:t>
              </a:r>
              <a:r>
                <a:rPr lang="en-US" sz="3499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499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불편</a:t>
              </a:r>
              <a:endParaRPr lang="en-US" sz="3499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2744450" y="5621458"/>
            <a:ext cx="3975100" cy="1116413"/>
            <a:chOff x="0" y="0"/>
            <a:chExt cx="5300133" cy="148855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5300133" cy="1488550"/>
            </a:xfrm>
            <a:custGeom>
              <a:avLst/>
              <a:gdLst/>
              <a:ahLst/>
              <a:cxnLst/>
              <a:rect l="l" t="t" r="r" b="b"/>
              <a:pathLst>
                <a:path w="5300133" h="1488550">
                  <a:moveTo>
                    <a:pt x="0" y="0"/>
                  </a:moveTo>
                  <a:lnTo>
                    <a:pt x="5300133" y="0"/>
                  </a:lnTo>
                  <a:lnTo>
                    <a:pt x="5300133" y="1488550"/>
                  </a:lnTo>
                  <a:lnTo>
                    <a:pt x="0" y="1488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9525"/>
              <a:ext cx="5300133" cy="1498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183"/>
                </a:lnSpc>
              </a:pPr>
              <a:r>
                <a:rPr lang="en-US" sz="3499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관리자</a:t>
              </a:r>
              <a:r>
                <a:rPr lang="en-US" sz="3499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499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스위치</a:t>
              </a:r>
              <a:r>
                <a:rPr lang="en-US" sz="3499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499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오용</a:t>
              </a:r>
              <a:r>
                <a:rPr lang="en-US" sz="3499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499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가능성</a:t>
              </a:r>
              <a:endParaRPr lang="en-US" sz="3499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3203984" y="3460425"/>
            <a:ext cx="513531" cy="1436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210 합창단" panose="020B0600000101010101" charset="-127"/>
                <a:ea typeface="210 합창단" panose="020B0600000101010101" charset="-127"/>
                <a:cs typeface="Canva Sans Bold"/>
                <a:sym typeface="Canva Sans Bold"/>
              </a:rPr>
              <a:t>?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8842784" y="3538542"/>
            <a:ext cx="513531" cy="1436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210 합창단" panose="020B0600000101010101" charset="-127"/>
                <a:ea typeface="210 합창단" panose="020B0600000101010101" charset="-127"/>
                <a:cs typeface="Canva Sans Bold"/>
                <a:sym typeface="Canva Sans Bold"/>
              </a:rPr>
              <a:t>?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4481584" y="3519492"/>
            <a:ext cx="513531" cy="1436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 dirty="0">
                <a:solidFill>
                  <a:srgbClr val="FFFFFF"/>
                </a:solidFill>
                <a:latin typeface="210 합창단" panose="020B0600000101010101" charset="-127"/>
                <a:ea typeface="210 합창단" panose="020B0600000101010101" charset="-127"/>
                <a:cs typeface="Canva Sans Bold"/>
                <a:sym typeface="Canva Sans Bold"/>
              </a:rPr>
              <a:t>?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591435" y="5805101"/>
            <a:ext cx="15422007" cy="1918576"/>
            <a:chOff x="-16637666" y="-1520481"/>
            <a:chExt cx="21937799" cy="232025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5300133" cy="799769"/>
            </a:xfrm>
            <a:custGeom>
              <a:avLst/>
              <a:gdLst/>
              <a:ahLst/>
              <a:cxnLst/>
              <a:rect l="l" t="t" r="r" b="b"/>
              <a:pathLst>
                <a:path w="5300133" h="799769">
                  <a:moveTo>
                    <a:pt x="0" y="0"/>
                  </a:moveTo>
                  <a:lnTo>
                    <a:pt x="5300133" y="0"/>
                  </a:lnTo>
                  <a:lnTo>
                    <a:pt x="5300133" y="799769"/>
                  </a:lnTo>
                  <a:lnTo>
                    <a:pt x="0" y="7997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-16637666" y="-1520481"/>
              <a:ext cx="5300132" cy="80929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4182"/>
                </a:lnSpc>
              </a:pPr>
              <a:r>
                <a:rPr lang="en-US" sz="3498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센서</a:t>
              </a:r>
              <a:r>
                <a:rPr lang="en-US" sz="3498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498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정확도</a:t>
              </a:r>
              <a:r>
                <a:rPr lang="en-US" sz="3498" dirty="0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 </a:t>
              </a:r>
              <a:r>
                <a:rPr lang="en-US" sz="3498" dirty="0" err="1">
                  <a:solidFill>
                    <a:srgbClr val="000000"/>
                  </a:solidFill>
                  <a:latin typeface="210 합창단"/>
                  <a:ea typeface="210 합창단"/>
                  <a:cs typeface="210 합창단"/>
                  <a:sym typeface="210 합창단"/>
                </a:rPr>
                <a:t>문제</a:t>
              </a:r>
              <a:endParaRPr lang="en-US" sz="3498" dirty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endParaRPr>
            </a:p>
          </p:txBody>
        </p:sp>
      </p:grpSp>
      <p:sp>
        <p:nvSpPr>
          <p:cNvPr id="39" name="직사각형 38"/>
          <p:cNvSpPr/>
          <p:nvPr/>
        </p:nvSpPr>
        <p:spPr>
          <a:xfrm>
            <a:off x="4521200" y="1019265"/>
            <a:ext cx="9144000" cy="111825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lnSpc>
                <a:spcPts val="7967"/>
              </a:lnSpc>
            </a:pPr>
            <a:r>
              <a:rPr lang="ko-KR" altLang="en-US" sz="7998" spc="-111" dirty="0" err="1" smtClean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rPr>
              <a:t>기능구현</a:t>
            </a:r>
            <a:r>
              <a:rPr lang="ko-KR" altLang="en-US" sz="7998" spc="-111" dirty="0" smtClean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rPr>
              <a:t> </a:t>
            </a:r>
            <a:r>
              <a:rPr lang="en-US" altLang="ko-KR" sz="7998" spc="-111" dirty="0" smtClean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rPr>
              <a:t>- </a:t>
            </a:r>
            <a:r>
              <a:rPr lang="ko-KR" altLang="en-US" sz="7998" spc="-111" dirty="0" smtClean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rPr>
              <a:t>한계점</a:t>
            </a:r>
            <a:endParaRPr lang="en-US" altLang="ko-KR" sz="7998" spc="-111" dirty="0">
              <a:solidFill>
                <a:srgbClr val="000000"/>
              </a:solidFill>
              <a:latin typeface="210 합창단"/>
              <a:ea typeface="210 합창단"/>
              <a:cs typeface="210 합창단"/>
              <a:sym typeface="210 합창단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2241550" y="742156"/>
            <a:ext cx="13817600" cy="1369270"/>
            <a:chOff x="0" y="0"/>
            <a:chExt cx="18423467" cy="182569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142875"/>
              <a:ext cx="18423467" cy="16828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ko-KR" altLang="en-US" sz="7998" spc="-111" dirty="0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기능 구현</a:t>
              </a:r>
              <a:r>
                <a:rPr lang="en-US" altLang="ko-KR" sz="7998" spc="-111" dirty="0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- </a:t>
              </a:r>
              <a:r>
                <a:rPr lang="ko-KR" altLang="en-US" sz="7998" spc="-111" dirty="0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지출 내역</a:t>
              </a:r>
              <a:endParaRPr lang="en-US" sz="7998" spc="-111" dirty="0">
                <a:solidFill>
                  <a:srgbClr val="000000"/>
                </a:solidFill>
                <a:latin typeface="210 합창단 Bold"/>
                <a:ea typeface="210 합창단 Bold"/>
                <a:cs typeface="210 합창단 Bold"/>
                <a:sym typeface="210 합창단 Bold"/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3314700"/>
            <a:ext cx="15784446" cy="452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2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2241550" y="742156"/>
            <a:ext cx="13817600" cy="1369270"/>
            <a:chOff x="0" y="0"/>
            <a:chExt cx="18423467" cy="182569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142875"/>
              <a:ext cx="18423467" cy="16828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en-US" sz="7998" spc="-111" dirty="0" err="1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쓰레기통</a:t>
              </a:r>
              <a:r>
                <a:rPr lang="en-US" sz="7998" spc="-111" dirty="0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 </a:t>
              </a:r>
              <a:r>
                <a:rPr lang="en-US" sz="7998" spc="-111" dirty="0" err="1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도안</a:t>
              </a:r>
              <a:r>
                <a:rPr lang="en-US" sz="7998" spc="-111" dirty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 및 </a:t>
              </a:r>
              <a:r>
                <a:rPr lang="en-US" sz="7998" spc="-111" dirty="0" err="1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회로도</a:t>
              </a:r>
              <a:endParaRPr lang="en-US" sz="7998" spc="-111" dirty="0">
                <a:solidFill>
                  <a:srgbClr val="000000"/>
                </a:solidFill>
                <a:latin typeface="210 합창단 Bold"/>
                <a:ea typeface="210 합창단 Bold"/>
                <a:cs typeface="210 합창단 Bold"/>
                <a:sym typeface="210 합창단 Bold"/>
              </a:endParaRPr>
            </a:p>
          </p:txBody>
        </p:sp>
      </p:grpSp>
      <p:sp>
        <p:nvSpPr>
          <p:cNvPr id="7" name="Freeform 7"/>
          <p:cNvSpPr/>
          <p:nvPr/>
        </p:nvSpPr>
        <p:spPr>
          <a:xfrm>
            <a:off x="4452793" y="2304531"/>
            <a:ext cx="9382413" cy="6662188"/>
          </a:xfrm>
          <a:custGeom>
            <a:avLst/>
            <a:gdLst/>
            <a:ahLst/>
            <a:cxnLst/>
            <a:rect l="l" t="t" r="r" b="b"/>
            <a:pathLst>
              <a:path w="9382413" h="6662188">
                <a:moveTo>
                  <a:pt x="0" y="0"/>
                </a:moveTo>
                <a:lnTo>
                  <a:pt x="9382414" y="0"/>
                </a:lnTo>
                <a:lnTo>
                  <a:pt x="9382414" y="6662188"/>
                </a:lnTo>
                <a:lnTo>
                  <a:pt x="0" y="66621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00" y="292100"/>
            <a:ext cx="17716500" cy="9715500"/>
            <a:chOff x="0" y="0"/>
            <a:chExt cx="23622000" cy="12954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22000" cy="12954000"/>
            </a:xfrm>
            <a:custGeom>
              <a:avLst/>
              <a:gdLst/>
              <a:ahLst/>
              <a:cxnLst/>
              <a:rect l="l" t="t" r="r" b="b"/>
              <a:pathLst>
                <a:path w="23622000" h="12954000">
                  <a:moveTo>
                    <a:pt x="0" y="0"/>
                  </a:moveTo>
                  <a:lnTo>
                    <a:pt x="23622000" y="0"/>
                  </a:lnTo>
                  <a:lnTo>
                    <a:pt x="23622000" y="12954000"/>
                  </a:lnTo>
                  <a:lnTo>
                    <a:pt x="0" y="1295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2241549" y="742156"/>
            <a:ext cx="13817600" cy="1369270"/>
            <a:chOff x="-1" y="0"/>
            <a:chExt cx="18423467" cy="182569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423466" cy="1825693"/>
            </a:xfrm>
            <a:custGeom>
              <a:avLst/>
              <a:gdLst/>
              <a:ahLst/>
              <a:cxnLst/>
              <a:rect l="l" t="t" r="r" b="b"/>
              <a:pathLst>
                <a:path w="18423466" h="1825693">
                  <a:moveTo>
                    <a:pt x="0" y="0"/>
                  </a:moveTo>
                  <a:lnTo>
                    <a:pt x="18423466" y="0"/>
                  </a:lnTo>
                  <a:lnTo>
                    <a:pt x="18423466" y="1825693"/>
                  </a:lnTo>
                  <a:lnTo>
                    <a:pt x="0" y="18256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-1" y="52192"/>
              <a:ext cx="18423467" cy="16828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7967"/>
                </a:lnSpc>
              </a:pPr>
              <a:r>
                <a:rPr lang="en-US" sz="7998" spc="-111" dirty="0" err="1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쓰레기통</a:t>
              </a:r>
              <a:r>
                <a:rPr lang="en-US" sz="7998" spc="-111" dirty="0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 </a:t>
              </a:r>
              <a:r>
                <a:rPr lang="ko-KR" altLang="en-US" sz="7998" spc="-111" dirty="0" smtClean="0">
                  <a:solidFill>
                    <a:srgbClr val="000000"/>
                  </a:solidFill>
                  <a:latin typeface="210 합창단 Bold"/>
                  <a:ea typeface="210 합창단 Bold"/>
                  <a:cs typeface="210 합창단 Bold"/>
                  <a:sym typeface="210 합창단 Bold"/>
                </a:rPr>
                <a:t>사진</a:t>
              </a:r>
              <a:endParaRPr lang="en-US" sz="7998" spc="-111" dirty="0">
                <a:solidFill>
                  <a:srgbClr val="000000"/>
                </a:solidFill>
                <a:latin typeface="210 합창단 Bold"/>
                <a:ea typeface="210 합창단 Bold"/>
                <a:cs typeface="210 합창단 Bold"/>
                <a:sym typeface="210 합창단 Bold"/>
              </a:endParaRPr>
            </a:p>
          </p:txBody>
        </p:sp>
      </p:grpSp>
      <p:sp>
        <p:nvSpPr>
          <p:cNvPr id="7" name="Freeform 7"/>
          <p:cNvSpPr/>
          <p:nvPr/>
        </p:nvSpPr>
        <p:spPr>
          <a:xfrm>
            <a:off x="3617535" y="1714500"/>
            <a:ext cx="11065628" cy="7198282"/>
          </a:xfrm>
          <a:custGeom>
            <a:avLst/>
            <a:gdLst/>
            <a:ahLst/>
            <a:cxnLst/>
            <a:rect l="l" t="t" r="r" b="b"/>
            <a:pathLst>
              <a:path w="11065628" h="7198282">
                <a:moveTo>
                  <a:pt x="0" y="0"/>
                </a:moveTo>
                <a:lnTo>
                  <a:pt x="11065628" y="0"/>
                </a:lnTo>
                <a:lnTo>
                  <a:pt x="11065628" y="7198282"/>
                </a:lnTo>
                <a:lnTo>
                  <a:pt x="0" y="71982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1" y="8783026"/>
            <a:ext cx="3192116" cy="10185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3458" y="8785106"/>
            <a:ext cx="3192116" cy="1018589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5064630" y="8994924"/>
            <a:ext cx="2909772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ts val="4182"/>
              </a:lnSpc>
            </a:pPr>
            <a:r>
              <a:rPr lang="ko-KR" altLang="en-US" sz="4000" dirty="0" smtClean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rPr>
              <a:t>측면 및 후면</a:t>
            </a:r>
            <a:endParaRPr lang="en-US" altLang="ko-KR" sz="4000" dirty="0">
              <a:solidFill>
                <a:srgbClr val="000000"/>
              </a:solidFill>
              <a:latin typeface="210 합창단"/>
              <a:ea typeface="210 합창단"/>
              <a:cs typeface="210 합창단"/>
              <a:sym typeface="210 합창단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637652" y="8967232"/>
            <a:ext cx="3252815" cy="6501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4182"/>
              </a:lnSpc>
            </a:pPr>
            <a:r>
              <a:rPr lang="ko-KR" altLang="en-US" sz="4000" dirty="0" smtClean="0">
                <a:solidFill>
                  <a:srgbClr val="000000"/>
                </a:solidFill>
                <a:latin typeface="210 합창단"/>
                <a:ea typeface="210 합창단"/>
                <a:cs typeface="210 합창단"/>
                <a:sym typeface="210 합창단"/>
              </a:rPr>
              <a:t>쓰레기통 내부</a:t>
            </a:r>
            <a:endParaRPr lang="en-US" altLang="ko-KR" sz="4000" dirty="0">
              <a:solidFill>
                <a:srgbClr val="000000"/>
              </a:solidFill>
              <a:latin typeface="210 합창단"/>
              <a:ea typeface="210 합창단"/>
              <a:cs typeface="210 합창단"/>
              <a:sym typeface="210 합창단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370</Words>
  <Application>Microsoft Office PowerPoint</Application>
  <PresentationFormat>사용자 지정</PresentationFormat>
  <Paragraphs>115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Canva Sans Bold</vt:lpstr>
      <vt:lpstr>Poppins</vt:lpstr>
      <vt:lpstr>Calibri</vt:lpstr>
      <vt:lpstr>Telegraf Heavy</vt:lpstr>
      <vt:lpstr>210 합창단</vt:lpstr>
      <vt:lpstr>210 합창단 Bold</vt:lpstr>
      <vt:lpstr>Telegraf Bold</vt:lpstr>
      <vt:lpstr>210 합창단 Light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어벤디 3차 발표</dc:title>
  <cp:lastModifiedBy>USER</cp:lastModifiedBy>
  <cp:revision>14</cp:revision>
  <dcterms:created xsi:type="dcterms:W3CDTF">2006-08-16T00:00:00Z</dcterms:created>
  <dcterms:modified xsi:type="dcterms:W3CDTF">2025-06-11T13:33:55Z</dcterms:modified>
  <dc:identifier>DAGqB3Nafvk</dc:identifier>
</cp:coreProperties>
</file>

<file path=docProps/thumbnail.jpeg>
</file>